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9" r:id="rId5"/>
    <p:sldId id="270" r:id="rId6"/>
    <p:sldId id="271" r:id="rId7"/>
    <p:sldId id="278" r:id="rId8"/>
    <p:sldId id="266" r:id="rId9"/>
    <p:sldId id="267" r:id="rId10"/>
    <p:sldId id="277" r:id="rId11"/>
    <p:sldId id="272" r:id="rId12"/>
    <p:sldId id="273" r:id="rId13"/>
    <p:sldId id="276" r:id="rId14"/>
    <p:sldId id="274" r:id="rId15"/>
    <p:sldId id="260" r:id="rId16"/>
    <p:sldId id="268" r:id="rId17"/>
    <p:sldId id="275" r:id="rId18"/>
    <p:sldId id="261" r:id="rId19"/>
    <p:sldId id="264" r:id="rId20"/>
    <p:sldId id="26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vzrf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для участников образовательного процесса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«Инклюзия в образовании»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Москва –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Нур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-Султан,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9487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Тема выступления</a:t>
            </a:r>
          </a:p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0528" y="458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Татьяна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педагог-психолог ГБПОУ КК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УТМиПТ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270" y="880925"/>
            <a:ext cx="8494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Методы изучения детей с отклоняющимся развитии</a:t>
            </a:r>
          </a:p>
        </p:txBody>
      </p:sp>
      <p:pic>
        <p:nvPicPr>
          <p:cNvPr id="8193" name="Picture 1" descr="C:\Users\User\Desktop\Новая папка\2020-12-25_08-52-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2582" b="18706"/>
          <a:stretch/>
        </p:blipFill>
        <p:spPr bwMode="auto">
          <a:xfrm>
            <a:off x="1139588" y="1340768"/>
            <a:ext cx="7392852" cy="54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677" y="155679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Виды психодиагностики: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скрининговая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диагностика;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углубленная психологическая диагностика;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дифференциальная психологическая диагностика;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динамическое обследование или промежуточная диагностика;</a:t>
            </a:r>
          </a:p>
        </p:txBody>
      </p:sp>
    </p:spTree>
    <p:extLst>
      <p:ext uri="{BB962C8B-B14F-4D97-AF65-F5344CB8AC3E}">
        <p14:creationId xmlns:p14="http://schemas.microsoft.com/office/powerpoint/2010/main" val="285241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982469"/>
            <a:ext cx="6497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Структура психолого-педагогической помощи детям с ОВЗ</a:t>
            </a:r>
          </a:p>
        </p:txBody>
      </p:sp>
      <p:pic>
        <p:nvPicPr>
          <p:cNvPr id="9" name="Picture 2" descr="C:\Users\User\Desktop\Новая папка\2020-12-25_08-54-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2"/>
          <a:stretch/>
        </p:blipFill>
        <p:spPr bwMode="auto">
          <a:xfrm>
            <a:off x="751622" y="1916833"/>
            <a:ext cx="8162925" cy="37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1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982469"/>
            <a:ext cx="649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содержанию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различают коррекцию: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82341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познавательной сферы;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личности;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аффективно-волевой сферы;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поведенческих отклонений;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межличностных отношений: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внутригрупповых взаимоотношений (семейных, супруже­ских, коллективных);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детско-родительских отношений.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форме работы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 клиентами различают коррекцию: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индивидуальную;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групповую.</a:t>
            </a:r>
          </a:p>
        </p:txBody>
      </p:sp>
    </p:spTree>
    <p:extLst>
      <p:ext uri="{BB962C8B-B14F-4D97-AF65-F5344CB8AC3E}">
        <p14:creationId xmlns:p14="http://schemas.microsoft.com/office/powerpoint/2010/main" val="255233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92239"/>
            <a:ext cx="77048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lvl="0"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Принципы консультации</a:t>
            </a:r>
          </a:p>
          <a:p>
            <a:pPr lvl="0" algn="just"/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Доброжелательное и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безоценочное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отношение.</a:t>
            </a:r>
          </a:p>
          <a:p>
            <a:pPr lvl="0" algn="just"/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Запрети давать рецептурные советы.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lvl="0" algn="just"/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Анонимность.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lvl="0" algn="just"/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Разграничение профессиональных и личностных отношений. </a:t>
            </a:r>
          </a:p>
          <a:p>
            <a:pPr lvl="0" algn="just"/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Включенность клиента в процесс консультирования.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7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08720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Консультирования решаются следующие задачи: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Оценка уровня психического здоровья и определение пока­заний к другим способам психологической помощи.</a:t>
            </a:r>
          </a:p>
          <a:p>
            <a:pPr lvl="0"/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Оказание профессиональной помощи в решении проблем де­тей и взрослых.</a:t>
            </a:r>
          </a:p>
          <a:p>
            <a:pPr lvl="0"/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Информирование клиента о его психологических проблемах с целью более адекватного их истолкования и выбора оптимальных путей решения.</a:t>
            </a:r>
          </a:p>
          <a:p>
            <a:pPr lvl="0"/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Повышение общей психологической грамотности клиента.</a:t>
            </a: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Мобилизация скрытых психологических ресурсов консуль­тируемых, обеспечивающих самостоятельное решение ими психо­логической проблемы.</a:t>
            </a:r>
          </a:p>
          <a:p>
            <a:pPr lvl="0"/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Коррекция нарушений адаптации и личностных дисгармоний.</a:t>
            </a:r>
          </a:p>
          <a:p>
            <a:pPr lvl="0"/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Выявление основных направлений дальнейшего развития личности клиента.</a:t>
            </a:r>
          </a:p>
        </p:txBody>
      </p:sp>
    </p:spTree>
    <p:extLst>
      <p:ext uri="{BB962C8B-B14F-4D97-AF65-F5344CB8AC3E}">
        <p14:creationId xmlns:p14="http://schemas.microsoft.com/office/powerpoint/2010/main" val="358058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399397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отставание в психическом развитии ребенка;</a:t>
            </a:r>
          </a:p>
          <a:p>
            <a:pPr lvl="0"/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особенности поведения ребенка;</a:t>
            </a:r>
          </a:p>
          <a:p>
            <a:pPr lvl="0"/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плохую успеваемость в школе;</a:t>
            </a:r>
          </a:p>
          <a:p>
            <a:pPr lvl="0"/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эмоциональное развитие ребенка (страхи, тревожность);</a:t>
            </a:r>
          </a:p>
          <a:p>
            <a:pPr lvl="0"/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индивидуальные личностные особенности (замкнутый, лживый,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сверхобщительный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и др.).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При обращении к консультанту-психологу типичными вариантами жалоб являются следующие указания родителей:</a:t>
            </a:r>
          </a:p>
        </p:txBody>
      </p:sp>
    </p:spTree>
    <p:extLst>
      <p:ext uri="{BB962C8B-B14F-4D97-AF65-F5344CB8AC3E}">
        <p14:creationId xmlns:p14="http://schemas.microsoft.com/office/powerpoint/2010/main" val="3847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Психологическая диагностика детей с отклонениями проводит­ся в следующих направлениях: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132856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Анализ степени обоснованности жалоб родителей на поведе­ние и развитие ребенка. Решение этой диагностической задачи поз­воляет установить атмосферу детско-родительских отношений и предположить особенности дальнейшей работы с родителями.</a:t>
            </a:r>
          </a:p>
          <a:p>
            <a:pPr lvl="0" algn="just"/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Заключение об обоснованности жалоб родителей, касающих­ся проблем их детей, с тем чтобы объективно оценить состояние психического развития ребенка, выявить и квалифицировать дефект развития, его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9202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-12737" y="-2738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645" y="3222262"/>
            <a:ext cx="79208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/>
              <a:t>Бабкина Н. В.</a:t>
            </a:r>
            <a:r>
              <a:rPr lang="ru-RU" sz="2000" dirty="0"/>
              <a:t> </a:t>
            </a:r>
            <a:r>
              <a:rPr lang="ru-RU" sz="2000" dirty="0" err="1"/>
              <a:t>Саморегуляция</a:t>
            </a:r>
            <a:r>
              <a:rPr lang="ru-RU" sz="2000" dirty="0"/>
              <a:t> в познавательной деятельности у де­тей с задержкой психического развития. — М, 2016.</a:t>
            </a:r>
          </a:p>
          <a:p>
            <a:pPr lvl="0"/>
            <a:r>
              <a:rPr lang="ru-RU" sz="2000" i="1" dirty="0"/>
              <a:t>Дружинин В. Н.</a:t>
            </a:r>
            <a:r>
              <a:rPr lang="ru-RU" sz="2000" dirty="0"/>
              <a:t> Экспериментальная психология. — СПб., 2000.</a:t>
            </a:r>
          </a:p>
          <a:p>
            <a:pPr lvl="0"/>
            <a:r>
              <a:rPr lang="ru-RU" sz="2000" i="1" dirty="0"/>
              <a:t>Семаго Н. Я., Семаго М. М.</a:t>
            </a:r>
            <a:r>
              <a:rPr lang="ru-RU" sz="2000" dirty="0"/>
              <a:t> Проблемные дети: Основы диагности­ческой и коррекционной работы психолога. — М., 2003.</a:t>
            </a:r>
          </a:p>
          <a:p>
            <a:pPr lvl="0"/>
            <a:r>
              <a:rPr lang="ru-RU" sz="2000" i="1" dirty="0"/>
              <a:t>Семаго Н. Я., Семаго М. М.</a:t>
            </a:r>
            <a:r>
              <a:rPr lang="ru-RU" sz="2000" dirty="0"/>
              <a:t> Теория и практика оценки психическо­го развития ребенка. Дошкольный и младший школьный возраст. — СПб.: Речь, 2006.</a:t>
            </a:r>
          </a:p>
          <a:p>
            <a:pPr lvl="0"/>
            <a:r>
              <a:rPr lang="ru-RU" sz="2000" i="1" dirty="0"/>
              <a:t>Семенович А. В.</a:t>
            </a:r>
            <a:r>
              <a:rPr lang="ru-RU" sz="2000" dirty="0"/>
              <a:t> Нейропсихологическая диагностика и коррекция в детском возрасте. — М.: Издательский центр «Академия», 2002.</a:t>
            </a:r>
          </a:p>
          <a:p>
            <a:pPr lvl="0"/>
            <a:r>
              <a:rPr lang="ru-RU" sz="2000" i="1" dirty="0"/>
              <a:t>Усанова О. Н.</a:t>
            </a:r>
            <a:r>
              <a:rPr lang="ru-RU" sz="2000" dirty="0"/>
              <a:t> Специальная психология. — СПб.: Питер, 2008.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686" y="284685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Рекомендованная литература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859" y="1000198"/>
            <a:ext cx="7870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Использование 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терапевтических сказок, и мультиков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Использование интернет ресурсов:</a:t>
            </a:r>
          </a:p>
          <a:p>
            <a:pPr fontAlgn="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преодоление35.рф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hlinkClick r:id="rId3"/>
              </a:rPr>
              <a:t>ovzrf.ru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fontAlgn="t"/>
            <a:endParaRPr lang="en-US" dirty="0"/>
          </a:p>
          <a:p>
            <a:pPr fontAlgn="t"/>
            <a:endParaRPr lang="ru-RU" dirty="0"/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User\Desktop\Новая папка\чеклист\Слай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4680520" cy="62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764704"/>
            <a:ext cx="7056784" cy="252028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Одной из самых важных, самых ценных и масштабных по своим следствиям перемен, происходящих в современном образовании, является то, что оно по своим целям, по своему назначению становится инклюзивным,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то есть включенным, открытым для всех. И не просто открытым, а специальным образом, настроенным на каждого.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3429000"/>
            <a:ext cx="7128792" cy="18002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Инклюзивное образование</a:t>
            </a:r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 — термин «инклюзия» означает «включение», «привлечение». Инклюзивное образование предпола­гает включение в общий образовательный поток с нормально раз­вивающимися детьми и детей с ОВЗ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2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3" descr="C:\Users\User\Desktop\Новая папка\чеклист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98658" y="1268760"/>
            <a:ext cx="766885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5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3" descr="C:\Users\User\Desktop\Новая папка\чеклист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474"/>
          <a:stretch/>
        </p:blipFill>
        <p:spPr bwMode="auto">
          <a:xfrm>
            <a:off x="683568" y="1039044"/>
            <a:ext cx="8127558" cy="51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1052736"/>
            <a:ext cx="7128792" cy="18002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Интегрированное обучение аномальных детей</a:t>
            </a:r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 — обучение и воспитание детей с различными отклонениями в психофизическом развитии в организациях общей системы образования вместе с нормально развивающимися детьми.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3573016"/>
            <a:ext cx="7128792" cy="129614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Адаптация (социальная) — приспособление индивидуума (коллектива) к изменяющимся условиям окружающей среды (об­щества).</a:t>
            </a:r>
          </a:p>
        </p:txBody>
      </p:sp>
    </p:spTree>
    <p:extLst>
      <p:ext uri="{BB962C8B-B14F-4D97-AF65-F5344CB8AC3E}">
        <p14:creationId xmlns:p14="http://schemas.microsoft.com/office/powerpoint/2010/main" val="143575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1052736"/>
            <a:ext cx="7488832" cy="504056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Латентный период (от лат.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lateens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— скрытый, невидимый) — врет, проходящее от начала действия раздражителя до возникно­вения ответной реакции. Для реакций, опосредованных деятельно­стью ЦНС. Л. п. складывается из времени физико-химических про­цессов, происходящих в рецепторе, проведения возбуждения по проводящим путям, аналитико-синтетических интегративных про­цессов в мозговых центрах и времени срабатывания мышц или же­лез. Величина Л. п. зависит от модальности, интенсивности и других особенностей раздражителя, от степени сложности и ав­томатизации реакции, от готовности соответствующих нервных пу­тей и структур к восприятию сигнала и проведению возбуждений, от функционального состояния нервной системы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индивидуально­типологических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ее особенностей.</a:t>
            </a:r>
            <a:endParaRPr lang="ru-RU" dirty="0">
              <a:solidFill>
                <a:srgbClr val="EEECE1">
                  <a:lumMod val="2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797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Новая папка\2020-12-25_08-34-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15558" r="6181" b="9354"/>
          <a:stretch/>
        </p:blipFill>
        <p:spPr bwMode="auto">
          <a:xfrm>
            <a:off x="1080772" y="1700808"/>
            <a:ext cx="7342495" cy="41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55576" y="846004"/>
            <a:ext cx="7992888" cy="63878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Круг взаимодействия специальной психологии с другими науками</a:t>
            </a:r>
            <a:endParaRPr lang="ru-RU" dirty="0">
              <a:solidFill>
                <a:srgbClr val="EEECE1">
                  <a:lumMod val="2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2850812"/>
            <a:ext cx="3688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Общие и специфические закономерности нормального</a:t>
            </a: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 аномального развития</a:t>
            </a:r>
          </a:p>
        </p:txBody>
      </p:sp>
      <p:pic>
        <p:nvPicPr>
          <p:cNvPr id="4097" name="Picture 1" descr="C:\Users\User\Desktop\Новая папка\2020-12-25_08-45-4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2128" b="7827"/>
          <a:stretch/>
        </p:blipFill>
        <p:spPr bwMode="auto">
          <a:xfrm>
            <a:off x="685282" y="620688"/>
            <a:ext cx="4894830" cy="61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4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9" name="Picture 3" descr="C:\Users\User\Desktop\Новая папка\2020-12-25_08-48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3138"/>
            <a:ext cx="4804387" cy="6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1628800"/>
            <a:ext cx="7128792" cy="18002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1. ЗПР конституционального происхождения (гармониче­ский инфантилизм).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11ри этом варианте инфантильности психики, как правило, проявляется инфантильный тип телосложения с дет­ской пластичностью мимики и моторики. Эмоциональная сфера де­тей находится как бы на более ранней ступени развития, соответ­ствуя психическому складу ребенка более младшего возраста.</a:t>
            </a:r>
            <a:endParaRPr lang="ru-RU" dirty="0">
              <a:solidFill>
                <a:srgbClr val="EEECE1">
                  <a:lumMod val="2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270" y="880925"/>
            <a:ext cx="849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К. С. Лебединская (1982), выделяет</a:t>
            </a:r>
          </a:p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четыре основных варианта ЗПР.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4149080"/>
            <a:ext cx="7128792" cy="18002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2. 3ПР соматогенного происхождения (соматогенный ин­фантилизм)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обусловлена длительными, нередко хроническими за­болеваниями, пороками развития сердца и т. п. Хроническая физи­ческая и психическая астения тормозят развитие активных форм деятельности, способствуют формированию таких черт личности, как робость, боязливость, неуверенность в своих силах. Условия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гиперопеки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способствуют формированию так называемого сомато­генного инфантилизма.</a:t>
            </a:r>
          </a:p>
        </p:txBody>
      </p:sp>
    </p:spTree>
    <p:extLst>
      <p:ext uri="{BB962C8B-B14F-4D97-AF65-F5344CB8AC3E}">
        <p14:creationId xmlns:p14="http://schemas.microsoft.com/office/powerpoint/2010/main" val="200892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klipartz.co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53748" y="3189367"/>
            <a:ext cx="68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Международный онлайн-семинар для участников образовательного процесса «Инклюзия в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171" y="116632"/>
            <a:ext cx="862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«Рекомендации по взаимодействию с обучающимися: психолог-учитель, психолог-родитель, психолог-ученик» Татьяна </a:t>
            </a:r>
            <a:r>
              <a:rPr lang="ru-RU" sz="12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Орденко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8664" y="4766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EEECE1">
                    <a:lumMod val="25000"/>
                  </a:srgb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628800"/>
            <a:ext cx="7128792" cy="18002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3. ЗПР психогенного происхождения (дисгармонический инфантилизм)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связана с неблагоприятными условиями воспита­ния. При раннем возникновении и длительном действии психо­травмирующего фактора могут возникнуть стойкие сдвиги в нервно-психическом статусе ребенка, обусловливающие патоло­гическое развитие его личности в форме дисгармонического ин­фантилизма.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270" y="880925"/>
            <a:ext cx="849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К. С. Лебединская (1982), выделяет</a:t>
            </a:r>
          </a:p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четыре основных варианта ЗПР.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3789040"/>
            <a:ext cx="8064896" cy="252028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ЗПР церебрально-органического происхождения (органи­ческий инфантилизм).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Причина — минимальное органическое поражение центральной нервной системы на ранних этапах онто­генеза. Наблюдается незрелость эмоционально-волевой сферы и познавательной деятельности. Эмоционально-волевая незрелость представлена в виде органического инфантилизма, при котором эмоции характеризуются отсутствием живости и яркости, своеоб­разной примитивностью. На первый план выступают недостатки внимания, речи, словесно-логического мышления,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двигательно­пространственные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нарушения. Задержка психического развития у этой группы детей наиболее выражена по сравнению с другими ва­риантами ЗПР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70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1615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Чек-лист</dc:title>
  <dc:creator>УВР</dc:creator>
  <cp:lastModifiedBy>Олеся Леонова</cp:lastModifiedBy>
  <cp:revision>10</cp:revision>
  <dcterms:created xsi:type="dcterms:W3CDTF">2020-12-24T11:22:11Z</dcterms:created>
  <dcterms:modified xsi:type="dcterms:W3CDTF">2020-12-25T08:19:07Z</dcterms:modified>
</cp:coreProperties>
</file>