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93" r:id="rId2"/>
    <p:sldId id="288" r:id="rId3"/>
    <p:sldId id="298" r:id="rId4"/>
    <p:sldId id="304" r:id="rId5"/>
    <p:sldId id="305" r:id="rId6"/>
    <p:sldId id="306" r:id="rId7"/>
    <p:sldId id="307" r:id="rId8"/>
    <p:sldId id="276" r:id="rId9"/>
    <p:sldId id="299" r:id="rId10"/>
    <p:sldId id="300" r:id="rId11"/>
    <p:sldId id="301" r:id="rId12"/>
    <p:sldId id="302" r:id="rId13"/>
    <p:sldId id="308" r:id="rId14"/>
    <p:sldId id="303" r:id="rId15"/>
    <p:sldId id="310" r:id="rId16"/>
    <p:sldId id="297" r:id="rId17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89822" autoAdjust="0"/>
  </p:normalViewPr>
  <p:slideViewPr>
    <p:cSldViewPr snapToGrid="0">
      <p:cViewPr varScale="1">
        <p:scale>
          <a:sx n="70" d="100"/>
          <a:sy n="70" d="100"/>
        </p:scale>
        <p:origin x="1085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DD6173-0941-4B63-AD87-E1BC8777009C}" type="datetimeFigureOut">
              <a:rPr lang="he-IL" smtClean="0"/>
              <a:t>ט'/שבט/תש"פ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6C7C164-7B93-4E89-9116-6EDDEB2C13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510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7C164-7B93-4E89-9116-6EDDEB2C13A9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5473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מ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C388D-D82D-4F34-BB05-99583F8393C5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4973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  <a:p>
            <a:r>
              <a:rPr lang="he-IL"/>
              <a:t>1.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7C164-7B93-4E89-9116-6EDDEB2C13A9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6235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7C164-7B93-4E89-9116-6EDDEB2C13A9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930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A1D-F891-4861-A5EE-4C73879859A5}" type="datetimeFigureOut">
              <a:rPr lang="he-IL" smtClean="0"/>
              <a:t>ט'/שבט/תש"פ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61B-5F25-4F15-8B5C-7BABC6193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63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A1D-F891-4861-A5EE-4C73879859A5}" type="datetimeFigureOut">
              <a:rPr lang="he-IL" smtClean="0"/>
              <a:t>ט'/שבט/תש"פ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61B-5F25-4F15-8B5C-7BABC6193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94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A1D-F891-4861-A5EE-4C73879859A5}" type="datetimeFigureOut">
              <a:rPr lang="he-IL" smtClean="0"/>
              <a:t>ט'/שבט/תש"פ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61B-5F25-4F15-8B5C-7BABC6193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831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A1D-F891-4861-A5EE-4C73879859A5}" type="datetimeFigureOut">
              <a:rPr lang="he-IL" smtClean="0"/>
              <a:t>ט'/שבט/תש"פ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61B-5F25-4F15-8B5C-7BABC6193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175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A1D-F891-4861-A5EE-4C73879859A5}" type="datetimeFigureOut">
              <a:rPr lang="he-IL" smtClean="0"/>
              <a:t>ט'/שבט/תש"פ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61B-5F25-4F15-8B5C-7BABC6193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363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A1D-F891-4861-A5EE-4C73879859A5}" type="datetimeFigureOut">
              <a:rPr lang="he-IL" smtClean="0"/>
              <a:t>ט'/שבט/תש"פ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61B-5F25-4F15-8B5C-7BABC6193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252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A1D-F891-4861-A5EE-4C73879859A5}" type="datetimeFigureOut">
              <a:rPr lang="he-IL" smtClean="0"/>
              <a:t>ט'/שבט/תש"פ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61B-5F25-4F15-8B5C-7BABC6193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22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A1D-F891-4861-A5EE-4C73879859A5}" type="datetimeFigureOut">
              <a:rPr lang="he-IL" smtClean="0"/>
              <a:t>ט'/שבט/תש"פ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61B-5F25-4F15-8B5C-7BABC6193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839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A1D-F891-4861-A5EE-4C73879859A5}" type="datetimeFigureOut">
              <a:rPr lang="he-IL" smtClean="0"/>
              <a:t>ט'/שבט/תש"פ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61B-5F25-4F15-8B5C-7BABC6193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560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A1D-F891-4861-A5EE-4C73879859A5}" type="datetimeFigureOut">
              <a:rPr lang="he-IL" smtClean="0"/>
              <a:t>ט'/שבט/תש"פ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61B-5F25-4F15-8B5C-7BABC6193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121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A1D-F891-4861-A5EE-4C73879859A5}" type="datetimeFigureOut">
              <a:rPr lang="he-IL" smtClean="0"/>
              <a:t>ט'/שבט/תש"פ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61B-5F25-4F15-8B5C-7BABC6193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451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tx2">
                <a:lumMod val="60000"/>
                <a:lumOff val="40000"/>
              </a:schemeClr>
            </a:gs>
            <a:gs pos="0">
              <a:schemeClr val="accent6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BA1D-F891-4861-A5EE-4C73879859A5}" type="datetimeFigureOut">
              <a:rPr lang="he-IL" smtClean="0"/>
              <a:t>ט'/שבט/תש"פ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3961B-5F25-4F15-8B5C-7BABC6193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647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natan@lamerhav.co.i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948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ЛАМЕРХАВ </a:t>
            </a:r>
            <a:br>
              <a:rPr lang="he-IL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6037"/>
            <a:ext cx="10515600" cy="3590925"/>
          </a:xfrm>
        </p:spPr>
        <p:txBody>
          <a:bodyPr/>
          <a:lstStyle/>
          <a:p>
            <a:pPr marL="0" indent="0" algn="ctr" rtl="0">
              <a:buNone/>
            </a:pPr>
            <a:r>
              <a:rPr lang="ru-RU" dirty="0"/>
              <a:t>Психосоциальная поддержка молодежи из неблагополучных семей </a:t>
            </a:r>
            <a:endParaRPr lang="en-US" dirty="0"/>
          </a:p>
          <a:p>
            <a:pPr marL="0" indent="0" algn="ctr" rtl="0">
              <a:buNone/>
            </a:pPr>
            <a:r>
              <a:rPr lang="ru-RU" dirty="0"/>
              <a:t>МГППУ </a:t>
            </a:r>
            <a:endParaRPr lang="en-US" dirty="0"/>
          </a:p>
          <a:p>
            <a:pPr marL="0" indent="0" algn="ctr" rtl="0">
              <a:buNone/>
            </a:pPr>
            <a:r>
              <a:rPr lang="en-US" dirty="0"/>
              <a:t>21 </a:t>
            </a:r>
            <a:r>
              <a:rPr lang="ru-RU" dirty="0"/>
              <a:t>ноября 2019 года </a:t>
            </a:r>
          </a:p>
          <a:p>
            <a:pPr marL="0" indent="0" algn="ctr" rtl="0">
              <a:buNone/>
            </a:pPr>
            <a:endParaRPr lang="ru-RU" dirty="0"/>
          </a:p>
          <a:p>
            <a:pPr marL="0" indent="0" algn="ctr" rtl="0">
              <a:buNone/>
            </a:pPr>
            <a:r>
              <a:rPr lang="ru-RU" dirty="0"/>
              <a:t>Натан </a:t>
            </a:r>
            <a:r>
              <a:rPr lang="ru-RU" dirty="0" err="1"/>
              <a:t>Гельман</a:t>
            </a:r>
            <a:endParaRPr lang="en-US" dirty="0"/>
          </a:p>
          <a:p>
            <a:pPr marL="0" indent="0" algn="ctr">
              <a:buNone/>
            </a:pP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228600"/>
            <a:ext cx="931393" cy="131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93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631"/>
            <a:ext cx="10515600" cy="84907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Базисные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состовляющие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программы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8710"/>
            <a:ext cx="10515600" cy="553137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ru-RU" sz="3000" dirty="0"/>
              <a:t>Долгосрочное сопровождение на личном, групповом, социальном уровне</a:t>
            </a:r>
          </a:p>
          <a:p>
            <a:pPr algn="l" rtl="0"/>
            <a:r>
              <a:rPr lang="ru-RU" sz="3000" dirty="0"/>
              <a:t> Использование различных методов вмешательства и коррекции личности (</a:t>
            </a:r>
            <a:r>
              <a:rPr lang="ru-RU" sz="3000" dirty="0" err="1"/>
              <a:t>коучинг</a:t>
            </a:r>
            <a:r>
              <a:rPr lang="ru-RU" sz="3000" dirty="0"/>
              <a:t> и т.д.). </a:t>
            </a:r>
            <a:endParaRPr lang="en-US" sz="3000" dirty="0"/>
          </a:p>
          <a:p>
            <a:pPr algn="l" rtl="0"/>
            <a:r>
              <a:rPr lang="ru-RU" sz="3000" dirty="0"/>
              <a:t> Экономическая помощь </a:t>
            </a:r>
            <a:endParaRPr lang="en-US" sz="3000" dirty="0"/>
          </a:p>
          <a:p>
            <a:pPr algn="l" rtl="0"/>
            <a:r>
              <a:rPr lang="ru-RU" sz="3000" dirty="0"/>
              <a:t>Дом </a:t>
            </a:r>
            <a:r>
              <a:rPr lang="ru-RU" sz="3000" dirty="0" err="1"/>
              <a:t>Ламерхав</a:t>
            </a:r>
            <a:r>
              <a:rPr lang="en-US" sz="3000" dirty="0"/>
              <a:t>:</a:t>
            </a:r>
            <a:r>
              <a:rPr lang="ru-RU" sz="3000" dirty="0"/>
              <a:t>  </a:t>
            </a:r>
          </a:p>
          <a:p>
            <a:pPr lvl="1" algn="l" rtl="0"/>
            <a:r>
              <a:rPr lang="ru-RU" sz="2700" dirty="0"/>
              <a:t>физическая и символическая основа деятельности программы</a:t>
            </a:r>
          </a:p>
          <a:p>
            <a:pPr lvl="1" algn="l" rtl="0"/>
            <a:r>
              <a:rPr lang="ru-RU" sz="2700" dirty="0"/>
              <a:t> альтернатива дому, которого не было </a:t>
            </a:r>
          </a:p>
          <a:p>
            <a:pPr lvl="1" algn="l" rtl="0"/>
            <a:r>
              <a:rPr lang="ru-RU" sz="2700" dirty="0"/>
              <a:t>место, которое принимает молодого человека таким каков он есть</a:t>
            </a:r>
          </a:p>
          <a:p>
            <a:pPr lvl="1" algn="l" rtl="0"/>
            <a:r>
              <a:rPr lang="ru-RU" sz="2700" dirty="0"/>
              <a:t>место, где есть горячий обед и комнаты, где можно просто провести время</a:t>
            </a:r>
          </a:p>
          <a:p>
            <a:pPr algn="l" rtl="0"/>
            <a:r>
              <a:rPr lang="ru-RU" sz="3200" dirty="0"/>
              <a:t>Персональное сопровождение – </a:t>
            </a:r>
            <a:r>
              <a:rPr lang="ru-RU" sz="3200" dirty="0" err="1"/>
              <a:t>менторинг</a:t>
            </a:r>
            <a:r>
              <a:rPr lang="ru-RU" sz="3200" dirty="0"/>
              <a:t> </a:t>
            </a:r>
            <a:r>
              <a:rPr lang="ru-RU" sz="3100" dirty="0"/>
              <a:t> </a:t>
            </a:r>
            <a:r>
              <a:rPr lang="he-IL" sz="3100" dirty="0"/>
              <a:t> </a:t>
            </a:r>
            <a:endParaRPr lang="en-US" sz="3100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48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836" y="-226545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работы –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менторинг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459"/>
            <a:ext cx="10515600" cy="571817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ru-RU" sz="3600" dirty="0"/>
              <a:t>Ментор работает на различных уровнях</a:t>
            </a:r>
            <a:r>
              <a:rPr lang="he-IL" sz="3600" dirty="0"/>
              <a:t>:</a:t>
            </a:r>
            <a:endParaRPr lang="en-US" sz="3600" dirty="0"/>
          </a:p>
          <a:p>
            <a:pPr algn="l" rtl="0"/>
            <a:r>
              <a:rPr lang="ru-RU" sz="3200" dirty="0"/>
              <a:t>На психологическом уровне – практика  модели личных отношений, обучение  делиться внутренним миром, практика приобретенных навыков </a:t>
            </a:r>
          </a:p>
          <a:p>
            <a:pPr algn="l" rtl="0"/>
            <a:r>
              <a:rPr lang="ru-RU" sz="3200" dirty="0"/>
              <a:t>На конкретно-реалистическом уровне – исполнение функций посредника между молодым человеком и государственными учреждениями,  участие в процессе принятия решений и определение приоритетов </a:t>
            </a:r>
          </a:p>
          <a:p>
            <a:pPr algn="l" rtl="0"/>
            <a:r>
              <a:rPr lang="ru-RU" sz="3200" dirty="0"/>
              <a:t>На социальном уровне - работа над улучшением социальных навыков, таких как межличностное общение, видение другого, гендерные отношения и т.д.  </a:t>
            </a:r>
            <a:endParaRPr lang="en-US" sz="3200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74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283" y="-13447"/>
            <a:ext cx="10515600" cy="107576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работы – группа и община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124" y="1062318"/>
            <a:ext cx="10815918" cy="5634317"/>
          </a:xfrm>
        </p:spPr>
        <p:txBody>
          <a:bodyPr>
            <a:normAutofit/>
          </a:bodyPr>
          <a:lstStyle/>
          <a:p>
            <a:pPr algn="l" rtl="0">
              <a:spcAft>
                <a:spcPts val="1200"/>
              </a:spcAft>
            </a:pPr>
            <a:r>
              <a:rPr lang="ru-RU" sz="3500" dirty="0"/>
              <a:t>Группа принадлежности - каждый молодой человек, находящийся в программе, присоединяется к группе сверстников</a:t>
            </a:r>
            <a:r>
              <a:rPr lang="en-US" sz="3500" dirty="0"/>
              <a:t>:</a:t>
            </a:r>
            <a:r>
              <a:rPr lang="ru-RU" sz="3500" dirty="0"/>
              <a:t> </a:t>
            </a:r>
          </a:p>
          <a:p>
            <a:pPr lvl="1" algn="l" rtl="0"/>
            <a:r>
              <a:rPr lang="ru-RU" sz="3000" dirty="0"/>
              <a:t>На первом этапе  - группа заканчивающих школу (12 класс)</a:t>
            </a:r>
          </a:p>
          <a:p>
            <a:pPr lvl="1" algn="l" rtl="0"/>
            <a:r>
              <a:rPr lang="ru-RU" sz="3000" dirty="0"/>
              <a:t>На втором этапе -  группа служащих в армии (или выполняющих национальную службу)</a:t>
            </a:r>
          </a:p>
          <a:p>
            <a:pPr lvl="1" algn="l" rtl="0"/>
            <a:r>
              <a:rPr lang="ru-RU" sz="3000" dirty="0"/>
              <a:t>На третьем этапе - открываются тематические группы (поиск работы, карьера и т.д.)</a:t>
            </a:r>
          </a:p>
          <a:p>
            <a:pPr algn="just" rtl="0">
              <a:lnSpc>
                <a:spcPct val="107000"/>
              </a:lnSpc>
              <a:spcAft>
                <a:spcPts val="800"/>
              </a:spcAft>
            </a:pPr>
            <a:r>
              <a:rPr lang="ru-RU" sz="3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Дом (</a:t>
            </a:r>
            <a:r>
              <a:rPr lang="en-US" sz="3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</a:t>
            </a:r>
            <a:r>
              <a:rPr lang="ru-RU" sz="3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является местом интеракции между различными возрастными группами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86692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15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Отбор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29193"/>
            <a:ext cx="12192000" cy="562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85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41" y="-215152"/>
            <a:ext cx="10515600" cy="118422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работы – этапы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менторинга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071" y="860612"/>
            <a:ext cx="10515600" cy="6199094"/>
          </a:xfrm>
        </p:spPr>
        <p:txBody>
          <a:bodyPr>
            <a:normAutofit fontScale="92500"/>
          </a:bodyPr>
          <a:lstStyle/>
          <a:p>
            <a:pPr algn="just" rtl="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Этап 1 –  в период обучения молодого человека в 12 классе школы –интерната  Основная цель этого периода -  подготовка к мобилизации в армию или к национальной  службе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Этап 2 –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менторинг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период службы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Основная цель - поддержка в период службы в армии, контакт  ментора с командным составом и т.д.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Этап 3 - по окончании военной / национальной службы и до окончания программы. Этот этап является наиболее важным, из-за продолжительности (4 года) и зрелости участников</a:t>
            </a:r>
          </a:p>
          <a:p>
            <a:pPr algn="just" rtl="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Этап 4 -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подведение итогов восьмилетнего процесса и решение об изменении из статуса (статус выпускника, включая присоединение к ассоциации выпускников, или продолжение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менторинга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 rtl="0">
              <a:lnSpc>
                <a:spcPct val="107000"/>
              </a:lnSpc>
              <a:spcAft>
                <a:spcPts val="80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38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195"/>
          </a:xfrm>
        </p:spPr>
        <p:txBody>
          <a:bodyPr>
            <a:normAutofit fontScale="90000"/>
          </a:bodyPr>
          <a:lstStyle/>
          <a:p>
            <a:pPr algn="ctr" rtl="0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 деятельности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4697"/>
            <a:ext cx="10515600" cy="5062266"/>
          </a:xfrm>
        </p:spPr>
        <p:txBody>
          <a:bodyPr>
            <a:normAutofit/>
          </a:bodyPr>
          <a:lstStyle/>
          <a:p>
            <a:pPr algn="l" rtl="0"/>
            <a:r>
              <a:rPr lang="ru-RU" sz="3200" dirty="0"/>
              <a:t>В  2015 году было принято решение создать модель мониторинга деятельности программы.</a:t>
            </a:r>
          </a:p>
          <a:p>
            <a:pPr algn="l" rtl="0"/>
            <a:r>
              <a:rPr lang="ru-RU" sz="3200" dirty="0"/>
              <a:t>В процессе участвовали все работники </a:t>
            </a:r>
            <a:r>
              <a:rPr lang="ru-RU" sz="3200" dirty="0" err="1"/>
              <a:t>Ламерхав</a:t>
            </a:r>
            <a:r>
              <a:rPr lang="ru-RU" sz="3200" dirty="0"/>
              <a:t> и выборочная группа участников программы.</a:t>
            </a:r>
          </a:p>
          <a:p>
            <a:pPr algn="l" rtl="0"/>
            <a:r>
              <a:rPr lang="ru-RU" sz="3200" dirty="0"/>
              <a:t>Были определены 27 критериев показатели которых, по нашему мнению, отображают в полной мере прогресс/регресс участника программы.</a:t>
            </a:r>
          </a:p>
          <a:p>
            <a:pPr algn="l" rtl="0"/>
            <a:r>
              <a:rPr lang="ru-RU" sz="3200" dirty="0"/>
              <a:t>В 2016 году был запущен первый мониторинг, который повторяется с тех пор каждые пол года.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37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</a:p>
          <a:p>
            <a:pPr marL="0" indent="0" algn="ctr">
              <a:buNone/>
            </a:pPr>
            <a:endParaRPr lang="he-IL" sz="66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66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!</a:t>
            </a:r>
            <a:endParaRPr lang="he-IL" sz="66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e-IL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Натан </a:t>
            </a:r>
            <a:r>
              <a:rPr lang="ru-RU" sz="30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Гельман</a:t>
            </a:r>
            <a:r>
              <a:rPr lang="ru-RU" sz="3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3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3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natan@lamerhav.co.il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2374"/>
            <a:ext cx="1728788" cy="244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82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Краткая история организации </a:t>
            </a:r>
            <a:endParaRPr lang="he-IL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3763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ru-RU" dirty="0"/>
              <a:t>2001 год – </a:t>
            </a:r>
            <a:r>
              <a:rPr lang="ru-RU" dirty="0" err="1"/>
              <a:t>Шуламит</a:t>
            </a:r>
            <a:r>
              <a:rPr lang="ru-RU" dirty="0"/>
              <a:t> и </a:t>
            </a:r>
            <a:r>
              <a:rPr lang="ru-RU" dirty="0" err="1"/>
              <a:t>Зээв</a:t>
            </a:r>
            <a:r>
              <a:rPr lang="ru-RU" dirty="0"/>
              <a:t> </a:t>
            </a:r>
            <a:r>
              <a:rPr lang="ru-RU" dirty="0" err="1"/>
              <a:t>Мозес</a:t>
            </a:r>
            <a:r>
              <a:rPr lang="ru-RU" dirty="0"/>
              <a:t>  - начало филантропической деятельности</a:t>
            </a:r>
          </a:p>
          <a:p>
            <a:pPr marL="0" indent="0" algn="l" rtl="0">
              <a:buNone/>
            </a:pPr>
            <a:r>
              <a:rPr lang="ru-RU" dirty="0"/>
              <a:t>2002 год – определение целевой группы (факультет социальной работы Тель-Авивский университет)</a:t>
            </a:r>
          </a:p>
          <a:p>
            <a:pPr marL="0" indent="0" algn="l" rtl="0">
              <a:buNone/>
            </a:pPr>
            <a:r>
              <a:rPr lang="ru-RU" dirty="0"/>
              <a:t>2003 – 2009  - Психотерапевтическая тактика (модель работы) </a:t>
            </a:r>
          </a:p>
          <a:p>
            <a:pPr marL="0" indent="0" algn="l" rtl="0">
              <a:buNone/>
            </a:pPr>
            <a:r>
              <a:rPr lang="ru-RU" dirty="0"/>
              <a:t>2009 – 2016 -  Социальная реабилитация и адаптация к активному и нормативному образу жизни </a:t>
            </a:r>
            <a:r>
              <a:rPr lang="en-US" dirty="0"/>
              <a:t>(</a:t>
            </a:r>
            <a:r>
              <a:rPr lang="ru-RU" dirty="0"/>
              <a:t>новая модель)</a:t>
            </a:r>
          </a:p>
          <a:p>
            <a:pPr marL="0" indent="0" algn="l" rtl="0">
              <a:buNone/>
            </a:pPr>
            <a:r>
              <a:rPr lang="ru-RU" dirty="0"/>
              <a:t>2016 – Решение о дополнительной деятельности  - влияние на государственную политику и участие в государственной программе по помощи молодежи (до 25 лет)</a:t>
            </a:r>
          </a:p>
          <a:p>
            <a:pPr marL="0" indent="0" algn="l" rtl="0">
              <a:buNone/>
            </a:pPr>
            <a:r>
              <a:rPr lang="ru-RU" dirty="0"/>
              <a:t>2019 – Продление процесса работы с молодежью до 30 лет   </a:t>
            </a:r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76" y="188831"/>
            <a:ext cx="93345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89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מחבר ישר 68"/>
          <p:cNvCxnSpPr/>
          <p:nvPr/>
        </p:nvCxnSpPr>
        <p:spPr>
          <a:xfrm flipH="1" flipV="1">
            <a:off x="10187814" y="4019307"/>
            <a:ext cx="12115" cy="47686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מחבר ישר 124"/>
          <p:cNvCxnSpPr/>
          <p:nvPr/>
        </p:nvCxnSpPr>
        <p:spPr>
          <a:xfrm flipH="1">
            <a:off x="4052870" y="3274532"/>
            <a:ext cx="2748" cy="203723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178398" y="791525"/>
            <a:ext cx="4266474" cy="90085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300" b="1" dirty="0">
                <a:solidFill>
                  <a:schemeClr val="bg1"/>
                </a:solidFill>
                <a:latin typeface="+mn-lt"/>
                <a:cs typeface="+mn-cs"/>
              </a:rPr>
              <a:t>Организационная структура </a:t>
            </a:r>
            <a:endParaRPr lang="he-IL" sz="33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9773968" y="4386282"/>
            <a:ext cx="798782" cy="5238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/>
          </a:p>
          <a:p>
            <a:pPr algn="ctr"/>
            <a:endParaRPr lang="he-IL" sz="900" dirty="0"/>
          </a:p>
        </p:txBody>
      </p:sp>
      <p:cxnSp>
        <p:nvCxnSpPr>
          <p:cNvPr id="13" name="מחבר ישר 12"/>
          <p:cNvCxnSpPr/>
          <p:nvPr/>
        </p:nvCxnSpPr>
        <p:spPr>
          <a:xfrm>
            <a:off x="6023795" y="47290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מחבר ישר 92"/>
          <p:cNvCxnSpPr/>
          <p:nvPr/>
        </p:nvCxnSpPr>
        <p:spPr>
          <a:xfrm flipV="1">
            <a:off x="2324375" y="3994678"/>
            <a:ext cx="0" cy="40851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מחבר ישר 48"/>
          <p:cNvCxnSpPr/>
          <p:nvPr/>
        </p:nvCxnSpPr>
        <p:spPr>
          <a:xfrm>
            <a:off x="8440886" y="3470795"/>
            <a:ext cx="10115" cy="31338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קבוצה 8"/>
          <p:cNvGrpSpPr/>
          <p:nvPr/>
        </p:nvGrpSpPr>
        <p:grpSpPr>
          <a:xfrm>
            <a:off x="2288165" y="1928232"/>
            <a:ext cx="8316326" cy="2981890"/>
            <a:chOff x="-471178" y="1407059"/>
            <a:chExt cx="9640669" cy="3309842"/>
          </a:xfrm>
        </p:grpSpPr>
        <p:sp>
          <p:nvSpPr>
            <p:cNvPr id="5" name="מלבן מעוגל 4"/>
            <p:cNvSpPr/>
            <p:nvPr/>
          </p:nvSpPr>
          <p:spPr>
            <a:xfrm>
              <a:off x="3279612" y="1407059"/>
              <a:ext cx="2520280" cy="457200"/>
            </a:xfrm>
            <a:prstGeom prst="roundRect">
              <a:avLst/>
            </a:prstGeom>
            <a:solidFill>
              <a:srgbClr val="D0EBB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ru-RU" sz="1350" b="1" dirty="0">
                  <a:solidFill>
                    <a:schemeClr val="tx1"/>
                  </a:solidFill>
                </a:rPr>
                <a:t>Совет директоров </a:t>
              </a:r>
              <a:endParaRPr lang="he-IL" sz="13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מלבן מעוגל 7">
              <a:hlinkClick r:id="rId3" action="ppaction://hlinksldjump"/>
            </p:cNvPr>
            <p:cNvSpPr/>
            <p:nvPr/>
          </p:nvSpPr>
          <p:spPr>
            <a:xfrm>
              <a:off x="3632070" y="2086536"/>
              <a:ext cx="1692812" cy="443874"/>
            </a:xfrm>
            <a:prstGeom prst="roundRect">
              <a:avLst/>
            </a:prstGeom>
            <a:solidFill>
              <a:srgbClr val="ABE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900" b="1" dirty="0">
                <a:solidFill>
                  <a:schemeClr val="tx1"/>
                </a:solidFill>
              </a:endParaRPr>
            </a:p>
            <a:p>
              <a:pPr algn="ctr"/>
              <a:r>
                <a:rPr lang="ru-RU" sz="900" b="1" dirty="0">
                  <a:solidFill>
                    <a:schemeClr val="tx1"/>
                  </a:solidFill>
                </a:rPr>
                <a:t>Генеральный директор </a:t>
              </a:r>
              <a:endParaRPr lang="he-IL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מלבן מעוגל 9"/>
            <p:cNvSpPr/>
            <p:nvPr/>
          </p:nvSpPr>
          <p:spPr>
            <a:xfrm>
              <a:off x="3410738" y="3670682"/>
              <a:ext cx="876373" cy="4572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ru-RU" sz="900" b="1" dirty="0" err="1">
                  <a:solidFill>
                    <a:schemeClr val="tx1"/>
                  </a:solidFill>
                </a:rPr>
                <a:t>Бер</a:t>
              </a:r>
              <a:r>
                <a:rPr lang="ru-RU" sz="900" b="1" dirty="0">
                  <a:solidFill>
                    <a:schemeClr val="tx1"/>
                  </a:solidFill>
                </a:rPr>
                <a:t> </a:t>
              </a:r>
              <a:r>
                <a:rPr lang="ru-RU" sz="900" b="1" dirty="0" err="1">
                  <a:solidFill>
                    <a:schemeClr val="tx1"/>
                  </a:solidFill>
                </a:rPr>
                <a:t>Шева</a:t>
              </a:r>
              <a:r>
                <a:rPr lang="ru-RU" sz="900" b="1" dirty="0">
                  <a:solidFill>
                    <a:schemeClr val="tx1"/>
                  </a:solidFill>
                </a:rPr>
                <a:t> </a:t>
              </a:r>
              <a:endParaRPr lang="he-IL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מלבן מעוגל 10"/>
            <p:cNvSpPr/>
            <p:nvPr/>
          </p:nvSpPr>
          <p:spPr>
            <a:xfrm>
              <a:off x="3801414" y="4127738"/>
              <a:ext cx="894941" cy="4572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ru-RU" sz="900" b="1" dirty="0" err="1">
                  <a:solidFill>
                    <a:schemeClr val="tx1"/>
                  </a:solidFill>
                </a:rPr>
                <a:t>Афула</a:t>
              </a:r>
              <a:r>
                <a:rPr lang="ru-RU" sz="900" b="1" dirty="0">
                  <a:solidFill>
                    <a:schemeClr val="tx1"/>
                  </a:solidFill>
                </a:rPr>
                <a:t> </a:t>
              </a:r>
              <a:endParaRPr lang="he-IL" sz="9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מחבר ישר 13"/>
            <p:cNvCxnSpPr/>
            <p:nvPr/>
          </p:nvCxnSpPr>
          <p:spPr>
            <a:xfrm>
              <a:off x="4470055" y="1863696"/>
              <a:ext cx="0" cy="2088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מלבן מעוגל 17"/>
            <p:cNvSpPr/>
            <p:nvPr/>
          </p:nvSpPr>
          <p:spPr>
            <a:xfrm>
              <a:off x="6955413" y="4134639"/>
              <a:ext cx="951208" cy="58226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ru-RU" sz="900" b="1" dirty="0">
                  <a:solidFill>
                    <a:schemeClr val="tx1"/>
                  </a:solidFill>
                </a:rPr>
                <a:t>Отдел кадров </a:t>
              </a:r>
              <a:endParaRPr lang="he-IL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מלבן מעוגל 18">
              <a:hlinkClick r:id="" action="ppaction://noaction"/>
            </p:cNvPr>
            <p:cNvSpPr/>
            <p:nvPr/>
          </p:nvSpPr>
          <p:spPr>
            <a:xfrm>
              <a:off x="452279" y="2510167"/>
              <a:ext cx="1423244" cy="471527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900" dirty="0"/>
            </a:p>
            <a:p>
              <a:pPr algn="ctr"/>
              <a:endParaRPr lang="he-IL" sz="9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51415" y="4241045"/>
              <a:ext cx="1118076" cy="4081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ru-RU" sz="900" b="1" dirty="0" err="1"/>
                <a:t>Бугалтерия</a:t>
              </a:r>
              <a:r>
                <a:rPr lang="ru-RU" sz="900" b="1" dirty="0"/>
                <a:t> </a:t>
              </a:r>
              <a:endParaRPr lang="he-IL" sz="900" b="1" dirty="0"/>
            </a:p>
            <a:p>
              <a:pPr algn="ctr"/>
              <a:endParaRPr lang="he-IL" sz="900" b="1" dirty="0"/>
            </a:p>
          </p:txBody>
        </p:sp>
        <p:sp>
          <p:nvSpPr>
            <p:cNvPr id="23" name="TextBox 22">
              <a:hlinkClick r:id="" action="ppaction://noaction"/>
            </p:cNvPr>
            <p:cNvSpPr txBox="1"/>
            <p:nvPr/>
          </p:nvSpPr>
          <p:spPr>
            <a:xfrm>
              <a:off x="-91698" y="2539477"/>
              <a:ext cx="2108869" cy="5101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ru-RU" sz="1200" b="1" dirty="0"/>
                <a:t>Проф.</a:t>
              </a:r>
            </a:p>
            <a:p>
              <a:pPr algn="ctr"/>
              <a:r>
                <a:rPr lang="ru-RU" sz="1200" b="1" dirty="0"/>
                <a:t> директор</a:t>
              </a:r>
              <a:endParaRPr lang="he-IL" sz="1200" b="1" dirty="0"/>
            </a:p>
          </p:txBody>
        </p:sp>
        <p:cxnSp>
          <p:nvCxnSpPr>
            <p:cNvPr id="34" name="מחבר ישר 33"/>
            <p:cNvCxnSpPr/>
            <p:nvPr/>
          </p:nvCxnSpPr>
          <p:spPr>
            <a:xfrm flipH="1">
              <a:off x="3848926" y="3131224"/>
              <a:ext cx="6009" cy="53945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מחבר ישר 90"/>
            <p:cNvCxnSpPr/>
            <p:nvPr/>
          </p:nvCxnSpPr>
          <p:spPr>
            <a:xfrm>
              <a:off x="1548274" y="3126304"/>
              <a:ext cx="1885373" cy="15195"/>
            </a:xfrm>
            <a:prstGeom prst="line">
              <a:avLst/>
            </a:prstGeom>
            <a:ln w="28575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מלבן מעוגל 26">
              <a:hlinkClick r:id="" action="ppaction://noaction"/>
            </p:cNvPr>
            <p:cNvSpPr/>
            <p:nvPr/>
          </p:nvSpPr>
          <p:spPr>
            <a:xfrm>
              <a:off x="6129810" y="3373858"/>
              <a:ext cx="940740" cy="580736"/>
            </a:xfrm>
            <a:prstGeom prst="roundRect">
              <a:avLst/>
            </a:prstGeom>
            <a:solidFill>
              <a:srgbClr val="FF7C8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ru-RU" sz="900" b="1" dirty="0" err="1">
                  <a:solidFill>
                    <a:schemeClr val="tx1"/>
                  </a:solidFill>
                </a:rPr>
                <a:t>Медия</a:t>
              </a:r>
              <a:r>
                <a:rPr lang="ru-RU" sz="900" b="1" dirty="0">
                  <a:solidFill>
                    <a:schemeClr val="tx1"/>
                  </a:solidFill>
                </a:rPr>
                <a:t> </a:t>
              </a:r>
              <a:endParaRPr lang="he-IL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מלבן מעוגל 27"/>
            <p:cNvSpPr/>
            <p:nvPr/>
          </p:nvSpPr>
          <p:spPr>
            <a:xfrm>
              <a:off x="2268928" y="4136986"/>
              <a:ext cx="1035863" cy="562995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Проф. Подготовка кадров </a:t>
              </a:r>
              <a:endParaRPr lang="he-IL" sz="900" dirty="0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283927" y="4234287"/>
              <a:ext cx="936104" cy="25508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endParaRPr lang="he-IL" sz="900" b="1" dirty="0"/>
            </a:p>
          </p:txBody>
        </p:sp>
        <p:cxnSp>
          <p:nvCxnSpPr>
            <p:cNvPr id="24" name="מחבר ישר 23"/>
            <p:cNvCxnSpPr/>
            <p:nvPr/>
          </p:nvCxnSpPr>
          <p:spPr>
            <a:xfrm flipH="1" flipV="1">
              <a:off x="7429708" y="3736540"/>
              <a:ext cx="1216733" cy="1319"/>
            </a:xfrm>
            <a:prstGeom prst="line">
              <a:avLst/>
            </a:prstGeom>
            <a:ln w="38100">
              <a:solidFill>
                <a:srgbClr val="0000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מחבר ישר 50"/>
            <p:cNvCxnSpPr/>
            <p:nvPr/>
          </p:nvCxnSpPr>
          <p:spPr>
            <a:xfrm flipH="1" flipV="1">
              <a:off x="7443781" y="3719952"/>
              <a:ext cx="2253" cy="41434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מחבר ישר 52"/>
            <p:cNvCxnSpPr/>
            <p:nvPr/>
          </p:nvCxnSpPr>
          <p:spPr>
            <a:xfrm>
              <a:off x="-471178" y="3704511"/>
              <a:ext cx="3153638" cy="5632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מחבר ישר 58"/>
            <p:cNvCxnSpPr/>
            <p:nvPr/>
          </p:nvCxnSpPr>
          <p:spPr>
            <a:xfrm flipH="1" flipV="1">
              <a:off x="1150858" y="2999320"/>
              <a:ext cx="1" cy="707062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מחבר ישר 67"/>
            <p:cNvCxnSpPr/>
            <p:nvPr/>
          </p:nvCxnSpPr>
          <p:spPr>
            <a:xfrm flipH="1" flipV="1">
              <a:off x="3848925" y="3128198"/>
              <a:ext cx="2782165" cy="857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מחבר ישר 74"/>
            <p:cNvCxnSpPr>
              <a:endCxn id="45" idx="3"/>
            </p:cNvCxnSpPr>
            <p:nvPr/>
          </p:nvCxnSpPr>
          <p:spPr>
            <a:xfrm>
              <a:off x="1875523" y="2741397"/>
              <a:ext cx="6446589" cy="1949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מחבר ישר 82"/>
            <p:cNvCxnSpPr/>
            <p:nvPr/>
          </p:nvCxnSpPr>
          <p:spPr>
            <a:xfrm flipH="1" flipV="1">
              <a:off x="2682461" y="3687474"/>
              <a:ext cx="8385" cy="44040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מלבן מעוגל 44"/>
            <p:cNvSpPr/>
            <p:nvPr/>
          </p:nvSpPr>
          <p:spPr>
            <a:xfrm>
              <a:off x="6809944" y="2532290"/>
              <a:ext cx="1512168" cy="457200"/>
            </a:xfrm>
            <a:prstGeom prst="roundRect">
              <a:avLst/>
            </a:prstGeom>
            <a:solidFill>
              <a:srgbClr val="CAB32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</a:rPr>
                <a:t>Финансовый директор </a:t>
              </a:r>
              <a:endParaRPr lang="he-IL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מחבר ישר 55"/>
            <p:cNvCxnSpPr/>
            <p:nvPr/>
          </p:nvCxnSpPr>
          <p:spPr>
            <a:xfrm flipH="1" flipV="1">
              <a:off x="1661140" y="3687474"/>
              <a:ext cx="7955" cy="46354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מחבר ישר 61"/>
            <p:cNvCxnSpPr/>
            <p:nvPr/>
          </p:nvCxnSpPr>
          <p:spPr>
            <a:xfrm>
              <a:off x="4464979" y="2530410"/>
              <a:ext cx="14458" cy="61108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מחבר ישר 69"/>
            <p:cNvCxnSpPr/>
            <p:nvPr/>
          </p:nvCxnSpPr>
          <p:spPr>
            <a:xfrm>
              <a:off x="5614212" y="3131224"/>
              <a:ext cx="11726" cy="45077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מלבן מעוגל 91"/>
            <p:cNvSpPr/>
            <p:nvPr/>
          </p:nvSpPr>
          <p:spPr>
            <a:xfrm>
              <a:off x="177127" y="4134301"/>
              <a:ext cx="902543" cy="562995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ru-RU" sz="900" b="1" dirty="0">
                  <a:solidFill>
                    <a:schemeClr val="tx1"/>
                  </a:solidFill>
                </a:rPr>
                <a:t>База данных, исследования   </a:t>
              </a:r>
              <a:endParaRPr lang="he-IL" sz="9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מחבר ישר 46"/>
            <p:cNvCxnSpPr/>
            <p:nvPr/>
          </p:nvCxnSpPr>
          <p:spPr>
            <a:xfrm flipH="1" flipV="1">
              <a:off x="3383515" y="2303729"/>
              <a:ext cx="248555" cy="474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מלבן מעוגל 53">
              <a:hlinkClick r:id="" action="ppaction://noaction"/>
            </p:cNvPr>
            <p:cNvSpPr/>
            <p:nvPr/>
          </p:nvSpPr>
          <p:spPr>
            <a:xfrm>
              <a:off x="2090204" y="2052666"/>
              <a:ext cx="1293311" cy="51293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ru-RU" sz="900" dirty="0">
                  <a:solidFill>
                    <a:schemeClr val="bg1"/>
                  </a:solidFill>
                </a:rPr>
                <a:t>Администрация   </a:t>
              </a:r>
              <a:endParaRPr lang="he-IL" sz="9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50" name="תמונה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9" y="282579"/>
            <a:ext cx="630693" cy="891946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879000" y="283696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350" b="1" dirty="0" err="1"/>
              <a:t>Нко</a:t>
            </a:r>
            <a:r>
              <a:rPr lang="ru-RU" sz="1350" b="1" dirty="0"/>
              <a:t> </a:t>
            </a:r>
            <a:r>
              <a:rPr lang="ru-RU" sz="1350" b="1" dirty="0" err="1"/>
              <a:t>Ламерхав</a:t>
            </a:r>
            <a:r>
              <a:rPr lang="ru-RU" sz="1350" b="1" dirty="0"/>
              <a:t> – основанная фондом </a:t>
            </a:r>
            <a:r>
              <a:rPr lang="ru-RU" sz="1350" b="1" dirty="0" err="1"/>
              <a:t>Мозес</a:t>
            </a:r>
            <a:r>
              <a:rPr lang="ru-RU" sz="1350" b="1" dirty="0"/>
              <a:t>-Вольфович</a:t>
            </a:r>
            <a:br>
              <a:rPr lang="he-IL" sz="1350" b="1" dirty="0">
                <a:solidFill>
                  <a:schemeClr val="bg1"/>
                </a:solidFill>
              </a:rPr>
            </a:br>
            <a:endParaRPr lang="he-IL" sz="1350" b="1" dirty="0">
              <a:solidFill>
                <a:schemeClr val="bg1"/>
              </a:solidFill>
            </a:endParaRPr>
          </a:p>
        </p:txBody>
      </p:sp>
      <p:cxnSp>
        <p:nvCxnSpPr>
          <p:cNvPr id="55" name="מחבר ישר 54"/>
          <p:cNvCxnSpPr>
            <a:stCxn id="92" idx="0"/>
          </p:cNvCxnSpPr>
          <p:nvPr/>
        </p:nvCxnSpPr>
        <p:spPr>
          <a:xfrm flipV="1">
            <a:off x="3236692" y="4021253"/>
            <a:ext cx="0" cy="36399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מלבן מעוגל 56"/>
          <p:cNvSpPr/>
          <p:nvPr/>
        </p:nvSpPr>
        <p:spPr>
          <a:xfrm>
            <a:off x="1636665" y="4382556"/>
            <a:ext cx="1076991" cy="47958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</a:rPr>
              <a:t>Проекты , сотрудничества </a:t>
            </a:r>
            <a:endParaRPr lang="he-IL" sz="900" b="1" dirty="0">
              <a:solidFill>
                <a:schemeClr val="tx1"/>
              </a:solidFill>
            </a:endParaRPr>
          </a:p>
        </p:txBody>
      </p:sp>
      <p:sp>
        <p:nvSpPr>
          <p:cNvPr id="60" name="מלבן מעוגל 59"/>
          <p:cNvSpPr/>
          <p:nvPr/>
        </p:nvSpPr>
        <p:spPr>
          <a:xfrm>
            <a:off x="3718308" y="4378516"/>
            <a:ext cx="857289" cy="50947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</a:rPr>
              <a:t>Отбор кандидатов  </a:t>
            </a:r>
            <a:endParaRPr lang="he-IL" sz="900" b="1" dirty="0">
              <a:solidFill>
                <a:schemeClr val="tx1"/>
              </a:solidFill>
            </a:endParaRPr>
          </a:p>
        </p:txBody>
      </p:sp>
      <p:sp>
        <p:nvSpPr>
          <p:cNvPr id="65" name="מלבן מעוגל 64">
            <a:hlinkClick r:id="" action="ppaction://noaction"/>
          </p:cNvPr>
          <p:cNvSpPr/>
          <p:nvPr/>
        </p:nvSpPr>
        <p:spPr>
          <a:xfrm>
            <a:off x="6909090" y="3694651"/>
            <a:ext cx="989506" cy="52553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ru-RU" sz="900" b="1" dirty="0" err="1">
                <a:solidFill>
                  <a:schemeClr val="tx1"/>
                </a:solidFill>
              </a:rPr>
              <a:t>Фанлрайзинг</a:t>
            </a:r>
            <a:r>
              <a:rPr lang="ru-RU" sz="900" b="1" dirty="0">
                <a:solidFill>
                  <a:schemeClr val="tx1"/>
                </a:solidFill>
              </a:rPr>
              <a:t> 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121" name="מחבר ישר 120"/>
          <p:cNvCxnSpPr/>
          <p:nvPr/>
        </p:nvCxnSpPr>
        <p:spPr>
          <a:xfrm>
            <a:off x="9671528" y="3358889"/>
            <a:ext cx="0" cy="66102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מלבן מעוגל 121"/>
          <p:cNvSpPr/>
          <p:nvPr/>
        </p:nvSpPr>
        <p:spPr>
          <a:xfrm>
            <a:off x="6402232" y="4793773"/>
            <a:ext cx="772003" cy="4137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</a:rPr>
              <a:t>Ход </a:t>
            </a:r>
            <a:r>
              <a:rPr lang="ru-RU" sz="900" b="1" dirty="0" err="1">
                <a:solidFill>
                  <a:schemeClr val="tx1"/>
                </a:solidFill>
              </a:rPr>
              <a:t>Хашарон</a:t>
            </a:r>
            <a:r>
              <a:rPr lang="ru-RU" sz="900" b="1" dirty="0">
                <a:solidFill>
                  <a:schemeClr val="tx1"/>
                </a:solidFill>
              </a:rPr>
              <a:t> 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123" name="מחבר ישר 122"/>
          <p:cNvCxnSpPr/>
          <p:nvPr/>
        </p:nvCxnSpPr>
        <p:spPr>
          <a:xfrm>
            <a:off x="5736561" y="3487893"/>
            <a:ext cx="8698" cy="486246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5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Уровни организационной культуры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תמונה 1" descr="Модель организационной культуры по Эдгару Шейну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40811"/>
            <a:ext cx="10515600" cy="4710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371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Базовые предположения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ru-RU" sz="3200" dirty="0"/>
              <a:t>Каждый молодой человек является независимым,  автономным образованием.  Он сам выбирает, каким ему быть и ничем не ограничен в проявлении своей активности</a:t>
            </a:r>
          </a:p>
          <a:p>
            <a:pPr marL="0" indent="0" algn="just" rtl="0">
              <a:buNone/>
            </a:pPr>
            <a:endParaRPr lang="ru-RU" sz="3200" dirty="0"/>
          </a:p>
          <a:p>
            <a:pPr algn="just" rtl="0"/>
            <a:r>
              <a:rPr lang="ru-RU" sz="3200" dirty="0">
                <a:solidFill>
                  <a:srgbClr val="000000"/>
                </a:solidFill>
              </a:rPr>
              <a:t>Молодые люди,</a:t>
            </a:r>
            <a:r>
              <a:rPr lang="ru-RU" sz="3200" dirty="0">
                <a:solidFill>
                  <a:prstClr val="black"/>
                </a:solidFill>
              </a:rPr>
              <a:t> не имеющих  семейного тыла</a:t>
            </a:r>
          </a:p>
          <a:p>
            <a:pPr marL="0" indent="0" algn="just" rtl="0">
              <a:buNone/>
            </a:pPr>
            <a:r>
              <a:rPr lang="ru-RU" sz="3200" dirty="0">
                <a:solidFill>
                  <a:srgbClr val="000000"/>
                </a:solidFill>
              </a:rPr>
              <a:t> заслуживают всего, но им никто  ничего не должны </a:t>
            </a:r>
            <a:endParaRPr lang="he-IL" sz="3200" dirty="0"/>
          </a:p>
          <a:p>
            <a:pPr algn="l"/>
            <a:endParaRPr lang="he-IL" dirty="0"/>
          </a:p>
          <a:p>
            <a:pPr algn="l"/>
            <a:endParaRPr lang="he-IL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3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Ценности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ru-RU" sz="4400" dirty="0"/>
              <a:t>Любовь. Человечность. Свобода выбора. Аутентичность. Гибкость. Профессионализм. Креативность. Новаторство. Социальная ответственность. Уважение к другому. Диалог.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3550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4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Артефакты - архитектура и интерьер, физическое пространство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Image result for ‫הוד השרון בית למרחב‬‎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04144"/>
            <a:ext cx="10404423" cy="529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9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-134949"/>
            <a:ext cx="10515600" cy="1177937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Ламерхав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2019 </a:t>
            </a:r>
            <a:endParaRPr lang="he-IL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98093" y="1042988"/>
            <a:ext cx="10515600" cy="5886452"/>
          </a:xfrm>
        </p:spPr>
        <p:txBody>
          <a:bodyPr>
            <a:normAutofit/>
          </a:bodyPr>
          <a:lstStyle/>
          <a:p>
            <a:pPr algn="just" rtl="0"/>
            <a:r>
              <a:rPr lang="ru-RU" sz="2800" dirty="0"/>
              <a:t>Классическая программа  - 3 филиала, 450 участников, 15 менторов</a:t>
            </a:r>
          </a:p>
          <a:p>
            <a:pPr algn="just" rtl="0"/>
            <a:r>
              <a:rPr lang="ru-RU" dirty="0"/>
              <a:t>Программа помощи демобилизованным </a:t>
            </a:r>
            <a:r>
              <a:rPr lang="en-US" dirty="0"/>
              <a:t>“</a:t>
            </a:r>
            <a:r>
              <a:rPr lang="ru-RU" dirty="0"/>
              <a:t>одиноким солдатам</a:t>
            </a:r>
            <a:r>
              <a:rPr lang="en-US" dirty="0"/>
              <a:t>”</a:t>
            </a:r>
            <a:r>
              <a:rPr lang="ru-RU" dirty="0"/>
              <a:t> – 250 участников </a:t>
            </a:r>
          </a:p>
          <a:p>
            <a:pPr algn="just" rtl="0"/>
            <a:r>
              <a:rPr lang="ru-RU" sz="2800" dirty="0" err="1"/>
              <a:t>Менторинг</a:t>
            </a:r>
            <a:r>
              <a:rPr lang="ru-RU" sz="2800" dirty="0"/>
              <a:t> учеников 12 класса, совместно с программой по борьбе с наркотиками</a:t>
            </a:r>
          </a:p>
          <a:p>
            <a:pPr algn="just" rtl="0"/>
            <a:r>
              <a:rPr lang="ru-RU" dirty="0"/>
              <a:t>Информационный центр для менторов, работающих с молодежью</a:t>
            </a:r>
            <a:r>
              <a:rPr lang="en-US" dirty="0"/>
              <a:t>  - 1000 </a:t>
            </a:r>
          </a:p>
          <a:p>
            <a:pPr algn="just" rtl="0"/>
            <a:r>
              <a:rPr lang="ru-RU" dirty="0"/>
              <a:t>Программа помощи в трудоустройстве, молодежи </a:t>
            </a:r>
            <a:r>
              <a:rPr lang="he-IL" dirty="0"/>
              <a:t>"</a:t>
            </a:r>
            <a:r>
              <a:rPr lang="ru-RU" sz="2800" dirty="0"/>
              <a:t>в ситуации риска</a:t>
            </a:r>
            <a:r>
              <a:rPr lang="en-US" sz="2800" dirty="0"/>
              <a:t>” – 1100 </a:t>
            </a:r>
          </a:p>
          <a:p>
            <a:pPr algn="just" rtl="0"/>
            <a:r>
              <a:rPr lang="ru-RU" dirty="0"/>
              <a:t>Разработка моделей работы с молодежью (финансовая грамотность, </a:t>
            </a:r>
            <a:r>
              <a:rPr lang="ru-RU" dirty="0" err="1"/>
              <a:t>менторинг</a:t>
            </a:r>
            <a:r>
              <a:rPr lang="ru-RU" dirty="0"/>
              <a:t> онлайн…) </a:t>
            </a:r>
            <a:endParaRPr lang="ru-RU" sz="2800" dirty="0"/>
          </a:p>
          <a:p>
            <a:pPr marL="0" indent="0" algn="just" rtl="0">
              <a:buNone/>
            </a:pPr>
            <a:endParaRPr lang="he-IL" sz="28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208245"/>
            <a:ext cx="931393" cy="131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368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0681"/>
            <a:ext cx="10515600" cy="1021976"/>
          </a:xfrm>
        </p:spPr>
        <p:txBody>
          <a:bodyPr/>
          <a:lstStyle/>
          <a:p>
            <a:pPr algn="ctr" rtl="0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работы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435" y="887506"/>
            <a:ext cx="11335871" cy="5970494"/>
          </a:xfrm>
        </p:spPr>
        <p:txBody>
          <a:bodyPr>
            <a:normAutofit lnSpcReduction="10000"/>
          </a:bodyPr>
          <a:lstStyle/>
          <a:p>
            <a:pPr algn="l" rtl="0">
              <a:spcAft>
                <a:spcPts val="600"/>
              </a:spcAft>
            </a:pPr>
            <a:r>
              <a:rPr lang="ru-RU" sz="3200" dirty="0"/>
              <a:t>Программа </a:t>
            </a:r>
            <a:r>
              <a:rPr lang="en-US" sz="3200" dirty="0" err="1"/>
              <a:t>Lamerhav</a:t>
            </a:r>
            <a:r>
              <a:rPr lang="ru-RU" sz="3200" dirty="0"/>
              <a:t> ориентирована на молодых людей</a:t>
            </a:r>
          </a:p>
          <a:p>
            <a:pPr lvl="1" algn="l" rtl="0"/>
            <a:r>
              <a:rPr lang="ru-RU" sz="3000" dirty="0"/>
              <a:t>не имеющих  семейного тыла</a:t>
            </a:r>
          </a:p>
          <a:p>
            <a:pPr lvl="1" algn="l" rtl="0"/>
            <a:r>
              <a:rPr lang="ru-RU" sz="3000" dirty="0"/>
              <a:t>обладающих личным потенциалом</a:t>
            </a:r>
          </a:p>
          <a:p>
            <a:pPr lvl="1" algn="l" rtl="0"/>
            <a:r>
              <a:rPr lang="ru-RU" sz="3000" dirty="0"/>
              <a:t> желающих продолжить процесс собственного развития</a:t>
            </a:r>
          </a:p>
          <a:p>
            <a:pPr algn="l" rtl="0"/>
            <a:r>
              <a:rPr lang="ru-RU" sz="3200" dirty="0"/>
              <a:t>Результаты деятельности программы</a:t>
            </a:r>
            <a:r>
              <a:rPr lang="he-IL" sz="3200" dirty="0"/>
              <a:t>:</a:t>
            </a:r>
            <a:endParaRPr lang="en-US" sz="3200" dirty="0"/>
          </a:p>
          <a:p>
            <a:pPr lvl="1" algn="l" rtl="0"/>
            <a:r>
              <a:rPr lang="ru-RU" sz="3000" dirty="0"/>
              <a:t>На личном уровне - для самих молодых людей, помогая им развивать свои способности, справляться с жизненными задачами, и </a:t>
            </a:r>
            <a:r>
              <a:rPr lang="en-US" sz="3000" dirty="0"/>
              <a:t>“</a:t>
            </a:r>
            <a:r>
              <a:rPr lang="ru-RU" sz="3000" dirty="0"/>
              <a:t>пробить стеклянный потолок</a:t>
            </a:r>
            <a:r>
              <a:rPr lang="he-IL" sz="3000" dirty="0"/>
              <a:t>"</a:t>
            </a:r>
            <a:r>
              <a:rPr lang="ru-RU" sz="3000" dirty="0"/>
              <a:t> социальной среды, в которой выросли они и их родители. </a:t>
            </a:r>
            <a:endParaRPr lang="en-US" sz="3000" dirty="0"/>
          </a:p>
          <a:p>
            <a:pPr lvl="1" algn="l" rtl="0"/>
            <a:r>
              <a:rPr lang="ru-RU" sz="3000" dirty="0"/>
              <a:t>На общественном уровне – отношение к программе не как к благотворительной деятельности, а как к социальной инвестиции, благодаря которой молодые люди становятся полноценными гражданами, не требующими в дальнейшем  социальной помощи</a:t>
            </a:r>
            <a:endParaRPr lang="en-US" sz="3000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3134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3645</TotalTime>
  <Words>820</Words>
  <Application>Microsoft Office PowerPoint</Application>
  <PresentationFormat>Широкоэкранный</PresentationFormat>
  <Paragraphs>103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ערכת נושא Office</vt:lpstr>
      <vt:lpstr>ЛАМЕРХАВ  </vt:lpstr>
      <vt:lpstr>Краткая история организации </vt:lpstr>
      <vt:lpstr>Организационная структура </vt:lpstr>
      <vt:lpstr>Уровни организационной культуры</vt:lpstr>
      <vt:lpstr>Базовые предположения</vt:lpstr>
      <vt:lpstr>Ценности </vt:lpstr>
      <vt:lpstr>Артефакты - архитектура и интерьер, физическое пространство  </vt:lpstr>
      <vt:lpstr>Ламерхав 2019 </vt:lpstr>
      <vt:lpstr>Модель работы </vt:lpstr>
      <vt:lpstr>Базисные состовляющие программы</vt:lpstr>
      <vt:lpstr>Модель работы – менторинг  </vt:lpstr>
      <vt:lpstr>Модель работы – группа и община  </vt:lpstr>
      <vt:lpstr>Отбор </vt:lpstr>
      <vt:lpstr>Модель работы – этапы менторинга </vt:lpstr>
      <vt:lpstr>Мониторинг деятельности 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ישיבת הועד המנהל של עמותת למרחב  מיסודה של קרן מוזס וולפוביץ'  5 בדצמבר 2017 י"ז כסלו תשע"ח</dc:title>
  <dc:creator>User-W8</dc:creator>
  <cp:lastModifiedBy>Олеся Леонова</cp:lastModifiedBy>
  <cp:revision>181</cp:revision>
  <cp:lastPrinted>2018-12-16T12:43:13Z</cp:lastPrinted>
  <dcterms:created xsi:type="dcterms:W3CDTF">2017-11-26T08:42:32Z</dcterms:created>
  <dcterms:modified xsi:type="dcterms:W3CDTF">2020-02-04T07:22:20Z</dcterms:modified>
</cp:coreProperties>
</file>