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513" r:id="rId2"/>
    <p:sldId id="525" r:id="rId3"/>
    <p:sldId id="526" r:id="rId4"/>
    <p:sldId id="527" r:id="rId5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891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636" autoAdjust="0"/>
    <p:restoredTop sz="95847" autoAdjust="0"/>
  </p:normalViewPr>
  <p:slideViewPr>
    <p:cSldViewPr snapToGrid="0">
      <p:cViewPr varScale="1">
        <p:scale>
          <a:sx n="41" d="100"/>
          <a:sy n="41" d="100"/>
        </p:scale>
        <p:origin x="1016" y="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AABE65-D67F-4F22-9709-13661EBDDF2B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799DD9C-F36B-468F-A474-8F3D2B0CA6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5567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3E2805-044B-4AD1-8D9A-8FCFE741805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A1A787-E00A-47D6-B151-2126AA1A9D4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7A178-6691-450A-BD4F-766522F7579B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3F331-89F1-4D09-A1EF-20D9ABC6C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2E939-3E9A-4E71-B31E-76D8CBF1E74B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D1B6F-7C22-408A-A3A6-4A96DF802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4A8F5-0BBD-4CC3-B1B0-11B38F56264E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EDDB4-B1C2-4AEF-AD3B-FD18DD884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76B12-92D1-42A9-85FA-5ADCD3074B78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9500B-480C-49DD-9649-53E903D073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40394-994E-450E-ACCF-962BA355439A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1D67B-6CB0-40F9-AA6C-95497B4B8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A1F2B-24F2-4397-8AAD-10F469B053BE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11F43-C5D5-4EAB-948B-2C8FF29730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F2CAD-18AC-4567-88E8-A019BEB903D4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1D92F-A1C2-44FC-AD9D-99EA4F7B2C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16434-3105-47B9-9D8C-8DA34AE3FE04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8A997-AD5F-4980-8C8E-5E9FE96D11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6A894-F202-4FF8-B1C3-98AB3CBF3170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259A0-3F73-43FC-AB9C-8AF34042F6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83B5E-EA0C-4B53-9F92-DB5D9E15C387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1EC55-EC38-440E-AC4D-3911A7F26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7204D-D19D-4BE0-A412-42BEA19C3DC0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0414C-A050-4815-A0A9-1DEB72F087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0B1668-2622-4855-9A3B-52D389AC8DCE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D26FB6-745A-4A8F-9C37-1C9B318F2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mail.yandex.ru/?uid=104348172#compose?to=%22%D0%9D%D0%B0%D1%82%D0%B0%D0%BB%D0%B8%D1%8F%20%D0%9D%D0%B8%D0%BA%D0%BE%D0%BB%D0%B0%D0%B5%D0%B2%D0%BD%D0%B0%20%D0%92%D0%B0%D1%81%D1%8F%D0%B3%D0%B8%D0%BD%D0%B0%22%20%3Cvasyagina_n%40mail.ru%3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5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8" y="560388"/>
            <a:ext cx="33147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419100" y="3048000"/>
            <a:ext cx="114204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223891"/>
                </a:solidFill>
              </a:rPr>
              <a:t>Оценка суицидальных рисков как основание</a:t>
            </a:r>
          </a:p>
          <a:p>
            <a:pPr algn="ctr"/>
            <a:r>
              <a:rPr lang="ru-RU" sz="3200" b="1">
                <a:solidFill>
                  <a:srgbClr val="223891"/>
                </a:solidFill>
              </a:rPr>
              <a:t>суицидальной превенции в условиях образовательной организации</a:t>
            </a:r>
            <a:r>
              <a:rPr lang="ru-RU" sz="3400" b="1">
                <a:solidFill>
                  <a:srgbClr val="000066"/>
                </a:solidFill>
              </a:rPr>
              <a:t> </a:t>
            </a:r>
          </a:p>
        </p:txBody>
      </p:sp>
      <p:pic>
        <p:nvPicPr>
          <p:cNvPr id="14339" name="Рисунок 7" descr="2012.10.18_панорама УрГПУ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414338"/>
            <a:ext cx="7137400" cy="172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78875" y="1947863"/>
            <a:ext cx="28082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10"/>
          <p:cNvSpPr txBox="1">
            <a:spLocks noChangeArrowheads="1"/>
          </p:cNvSpPr>
          <p:nvPr/>
        </p:nvSpPr>
        <p:spPr bwMode="auto">
          <a:xfrm>
            <a:off x="1476375" y="1355725"/>
            <a:ext cx="2566988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500" b="1">
                <a:solidFill>
                  <a:srgbClr val="223891"/>
                </a:solidFill>
                <a:latin typeface="Verdana" pitchFamily="34" charset="0"/>
                <a:cs typeface="Tahoma" pitchFamily="34" charset="0"/>
              </a:rPr>
              <a:t>Основан в 1930 году</a:t>
            </a:r>
          </a:p>
        </p:txBody>
      </p:sp>
      <p:sp>
        <p:nvSpPr>
          <p:cNvPr id="14342" name="Прямоугольник 1"/>
          <p:cNvSpPr>
            <a:spLocks noChangeArrowheads="1"/>
          </p:cNvSpPr>
          <p:nvPr/>
        </p:nvSpPr>
        <p:spPr bwMode="auto">
          <a:xfrm>
            <a:off x="4691063" y="5559425"/>
            <a:ext cx="7038975" cy="108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ts val="600"/>
              </a:spcBef>
            </a:pPr>
            <a:r>
              <a:rPr lang="ru-RU" sz="1600" b="1">
                <a:solidFill>
                  <a:srgbClr val="2E75B6"/>
                </a:solidFill>
              </a:rPr>
              <a:t>Васягина Наталия Николаевна, </a:t>
            </a:r>
            <a:r>
              <a:rPr lang="ru-RU" sz="1400" b="1">
                <a:solidFill>
                  <a:srgbClr val="2E75B6"/>
                </a:solidFill>
              </a:rPr>
              <a:t>доктор психологических наук, профессор кафедры психологии образования ИПс УрГПУ,</a:t>
            </a:r>
            <a:r>
              <a:rPr lang="ru-RU" sz="1600" b="1">
                <a:solidFill>
                  <a:srgbClr val="2E75B6"/>
                </a:solidFill>
              </a:rPr>
              <a:t> </a:t>
            </a:r>
          </a:p>
          <a:p>
            <a:pPr algn="r">
              <a:spcBef>
                <a:spcPts val="600"/>
              </a:spcBef>
            </a:pPr>
            <a:r>
              <a:rPr lang="ru-RU" sz="1600" b="1">
                <a:solidFill>
                  <a:srgbClr val="2E75B6"/>
                </a:solidFill>
              </a:rPr>
              <a:t>Мазурчук Екатерина Олеговна, </a:t>
            </a:r>
            <a:r>
              <a:rPr lang="ru-RU" sz="1200" b="1">
                <a:solidFill>
                  <a:srgbClr val="2E75B6"/>
                </a:solidFill>
              </a:rPr>
              <a:t>кандидат психологических наук, доцент кафедры психологии образования ИПс УрГПУ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трелка вправо 17"/>
          <p:cNvSpPr/>
          <p:nvPr/>
        </p:nvSpPr>
        <p:spPr>
          <a:xfrm>
            <a:off x="825500" y="1133475"/>
            <a:ext cx="11137900" cy="3495675"/>
          </a:xfrm>
          <a:prstGeom prst="rightArrow">
            <a:avLst>
              <a:gd name="adj1" fmla="val 50000"/>
              <a:gd name="adj2" fmla="val 504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>
                <a:solidFill>
                  <a:srgbClr val="000066"/>
                </a:solidFill>
                <a:latin typeface="Arial" charset="0"/>
                <a:cs typeface="Arial" charset="0"/>
              </a:rPr>
              <a:t>Осознанная </a:t>
            </a:r>
            <a:r>
              <a:rPr lang="ru-RU" sz="2000" b="1">
                <a:solidFill>
                  <a:schemeClr val="bg1"/>
                </a:solidFill>
                <a:latin typeface="Arial" charset="0"/>
                <a:cs typeface="Arial" charset="0"/>
              </a:rPr>
              <a:t>или </a:t>
            </a:r>
            <a:r>
              <a:rPr lang="ru-RU" sz="2000" b="1">
                <a:solidFill>
                  <a:srgbClr val="000066"/>
                </a:solidFill>
                <a:latin typeface="Arial" charset="0"/>
                <a:cs typeface="Arial" charset="0"/>
              </a:rPr>
              <a:t>неосознанная</a:t>
            </a:r>
            <a:r>
              <a:rPr lang="ru-RU" sz="2000" b="1">
                <a:solidFill>
                  <a:schemeClr val="bg1"/>
                </a:solidFill>
                <a:latin typeface="Arial" charset="0"/>
                <a:cs typeface="Arial" charset="0"/>
              </a:rPr>
              <a:t> активность обучающихся, </a:t>
            </a:r>
          </a:p>
          <a:p>
            <a:pPr algn="ctr"/>
            <a:r>
              <a:rPr lang="ru-RU" sz="2000" b="1">
                <a:solidFill>
                  <a:schemeClr val="bg1"/>
                </a:solidFill>
                <a:latin typeface="Arial" charset="0"/>
                <a:cs typeface="Arial" charset="0"/>
              </a:rPr>
              <a:t>направленная на причинение себе вреда в</a:t>
            </a:r>
            <a:br>
              <a:rPr lang="ru-RU" sz="2000" b="1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1">
                <a:solidFill>
                  <a:srgbClr val="000066"/>
                </a:solidFill>
                <a:latin typeface="Arial" charset="0"/>
                <a:cs typeface="Arial" charset="0"/>
              </a:rPr>
              <a:t>физической </a:t>
            </a:r>
            <a:r>
              <a:rPr lang="ru-RU" sz="2000" b="1">
                <a:solidFill>
                  <a:schemeClr val="bg1"/>
                </a:solidFill>
                <a:latin typeface="Arial" charset="0"/>
                <a:cs typeface="Arial" charset="0"/>
              </a:rPr>
              <a:t>или </a:t>
            </a:r>
            <a:r>
              <a:rPr lang="ru-RU" sz="2000" b="1">
                <a:solidFill>
                  <a:srgbClr val="000066"/>
                </a:solidFill>
                <a:latin typeface="Arial" charset="0"/>
                <a:cs typeface="Arial" charset="0"/>
              </a:rPr>
              <a:t>психической</a:t>
            </a:r>
            <a:r>
              <a:rPr lang="ru-RU" sz="2000" b="1">
                <a:solidFill>
                  <a:schemeClr val="bg1"/>
                </a:solidFill>
                <a:latin typeface="Arial" charset="0"/>
                <a:cs typeface="Arial" charset="0"/>
              </a:rPr>
              <a:t> сферах</a:t>
            </a:r>
          </a:p>
        </p:txBody>
      </p:sp>
      <p:grpSp>
        <p:nvGrpSpPr>
          <p:cNvPr id="17410" name="Группа 19"/>
          <p:cNvGrpSpPr>
            <a:grpSpLocks/>
          </p:cNvGrpSpPr>
          <p:nvPr/>
        </p:nvGrpSpPr>
        <p:grpSpPr bwMode="auto">
          <a:xfrm>
            <a:off x="5262563" y="4152900"/>
            <a:ext cx="3751262" cy="2100263"/>
            <a:chOff x="-44937" y="191169"/>
            <a:chExt cx="2146661" cy="2402031"/>
          </a:xfrm>
        </p:grpSpPr>
        <p:sp>
          <p:nvSpPr>
            <p:cNvPr id="2" name="Скругленный прямоугольник 20"/>
            <p:cNvSpPr/>
            <p:nvPr/>
          </p:nvSpPr>
          <p:spPr>
            <a:xfrm>
              <a:off x="-44937" y="191169"/>
              <a:ext cx="2146661" cy="2402031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" name="Скругленный прямоугольник 4"/>
            <p:cNvSpPr/>
            <p:nvPr/>
          </p:nvSpPr>
          <p:spPr>
            <a:xfrm>
              <a:off x="16837" y="341864"/>
              <a:ext cx="2022204" cy="210064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3820" tIns="83820" rIns="83820" bIns="83820" anchor="ctr"/>
            <a:lstStyle/>
            <a:p>
              <a:pPr algn="ctr" defTabSz="977900">
                <a:defRPr/>
              </a:pPr>
              <a:r>
                <a:rPr lang="ru-RU" sz="2400" b="1">
                  <a:solidFill>
                    <a:srgbClr val="000066"/>
                  </a:solidFill>
                  <a:latin typeface="Arial" charset="0"/>
                  <a:cs typeface="Arial" charset="0"/>
                </a:rPr>
                <a:t>Психическая сфера:</a:t>
              </a:r>
            </a:p>
            <a:p>
              <a:pPr defTabSz="977900">
                <a:buFontTx/>
                <a:buChar char="•"/>
                <a:defRPr/>
              </a:pPr>
              <a:r>
                <a:rPr lang="ru-RU" sz="2400">
                  <a:solidFill>
                    <a:srgbClr val="000066"/>
                  </a:solidFill>
                  <a:latin typeface="Arial" charset="0"/>
                  <a:cs typeface="Arial" charset="0"/>
                </a:rPr>
                <a:t> самообвинение;</a:t>
              </a:r>
            </a:p>
            <a:p>
              <a:pPr defTabSz="977900">
                <a:buFontTx/>
                <a:buChar char="•"/>
                <a:defRPr/>
              </a:pPr>
              <a:r>
                <a:rPr lang="ru-RU" sz="2400">
                  <a:solidFill>
                    <a:srgbClr val="000066"/>
                  </a:solidFill>
                  <a:latin typeface="Arial" charset="0"/>
                  <a:cs typeface="Arial" charset="0"/>
                </a:rPr>
                <a:t> самоунижение.</a:t>
              </a:r>
            </a:p>
            <a:p>
              <a:pPr defTabSz="977900">
                <a:defRPr/>
              </a:pPr>
              <a:r>
                <a:rPr lang="ru-RU" sz="2000" b="1">
                  <a:solidFill>
                    <a:srgbClr val="1F4E79"/>
                  </a:solidFill>
                  <a:cs typeface="Arial" charset="0"/>
                </a:rPr>
                <a:t> </a:t>
              </a:r>
            </a:p>
          </p:txBody>
        </p:sp>
      </p:grpSp>
      <p:sp>
        <p:nvSpPr>
          <p:cNvPr id="17411" name="Заголовок 8"/>
          <p:cNvSpPr>
            <a:spLocks noGrp="1"/>
          </p:cNvSpPr>
          <p:nvPr>
            <p:ph type="title"/>
          </p:nvPr>
        </p:nvSpPr>
        <p:spPr>
          <a:xfrm>
            <a:off x="1235075" y="847725"/>
            <a:ext cx="8591550" cy="842963"/>
          </a:xfrm>
        </p:spPr>
        <p:txBody>
          <a:bodyPr/>
          <a:lstStyle/>
          <a:p>
            <a:pPr algn="ctr" eaLnBrk="1" hangingPunct="1">
              <a:lnSpc>
                <a:spcPts val="3000"/>
              </a:lnSpc>
            </a:pPr>
            <a:r>
              <a:rPr lang="ru-RU" altLang="ru-RU" sz="3200" b="1" dirty="0" err="1">
                <a:solidFill>
                  <a:srgbClr val="002060"/>
                </a:solidFill>
                <a:latin typeface="Arial" charset="0"/>
                <a:cs typeface="Tahoma" pitchFamily="34" charset="0"/>
              </a:rPr>
              <a:t>Саморазрушающее</a:t>
            </a:r>
            <a:r>
              <a:rPr lang="ru-RU" altLang="ru-RU" sz="3200" b="1" dirty="0">
                <a:solidFill>
                  <a:srgbClr val="002060"/>
                </a:solidFill>
                <a:latin typeface="Arial" charset="0"/>
                <a:cs typeface="Tahoma" pitchFamily="34" charset="0"/>
              </a:rPr>
              <a:t> поведение</a:t>
            </a:r>
            <a:br>
              <a:rPr lang="ru-RU" altLang="ru-RU" sz="3200" b="1" dirty="0">
                <a:solidFill>
                  <a:srgbClr val="002060"/>
                </a:solidFill>
                <a:latin typeface="Arial" charset="0"/>
                <a:cs typeface="Tahoma" pitchFamily="34" charset="0"/>
              </a:rPr>
            </a:br>
            <a:r>
              <a:rPr lang="ru-RU" altLang="ru-RU" sz="2000" b="1" dirty="0">
                <a:solidFill>
                  <a:srgbClr val="002060"/>
                </a:solidFill>
                <a:latin typeface="Arial" charset="0"/>
                <a:cs typeface="Tahoma" pitchFamily="34" charset="0"/>
              </a:rPr>
              <a:t>(</a:t>
            </a:r>
            <a:r>
              <a:rPr lang="ru-RU" altLang="ru-RU" sz="2000" b="1" dirty="0" err="1">
                <a:solidFill>
                  <a:srgbClr val="002060"/>
                </a:solidFill>
                <a:latin typeface="Arial" charset="0"/>
                <a:cs typeface="Tahoma" pitchFamily="34" charset="0"/>
              </a:rPr>
              <a:t>аутоагрессивное</a:t>
            </a:r>
            <a:r>
              <a:rPr lang="ru-RU" altLang="ru-RU" sz="2000" b="1" dirty="0">
                <a:solidFill>
                  <a:srgbClr val="002060"/>
                </a:solidFill>
                <a:latin typeface="Arial" charset="0"/>
                <a:cs typeface="Tahoma" pitchFamily="34" charset="0"/>
              </a:rPr>
              <a:t>, </a:t>
            </a:r>
            <a:r>
              <a:rPr lang="ru-RU" altLang="ru-RU" sz="2000" b="1" dirty="0" err="1">
                <a:solidFill>
                  <a:srgbClr val="002060"/>
                </a:solidFill>
                <a:latin typeface="Arial" charset="0"/>
                <a:cs typeface="Tahoma" pitchFamily="34" charset="0"/>
              </a:rPr>
              <a:t>аутодеструктивное</a:t>
            </a:r>
            <a:r>
              <a:rPr lang="ru-RU" altLang="ru-RU" sz="2000" b="1" dirty="0">
                <a:solidFill>
                  <a:srgbClr val="002060"/>
                </a:solidFill>
                <a:latin typeface="Arial" charset="0"/>
                <a:cs typeface="Tahoma" pitchFamily="34" charset="0"/>
              </a:rPr>
              <a:t>) </a:t>
            </a:r>
          </a:p>
        </p:txBody>
      </p:sp>
      <p:pic>
        <p:nvPicPr>
          <p:cNvPr id="17412" name="Рисунок 15" descr="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788" y="285750"/>
            <a:ext cx="1681162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1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93213" y="368300"/>
            <a:ext cx="2806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Овал 19"/>
          <p:cNvSpPr/>
          <p:nvPr/>
        </p:nvSpPr>
        <p:spPr>
          <a:xfrm>
            <a:off x="8867775" y="3062288"/>
            <a:ext cx="944563" cy="87153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7415" name="Picture 4" descr="C:\Users\Юлия\Desktop\Презентации\Картинки для презентаций\Люди\4def4771ae41be1770fef18c8408175f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61400" y="3040063"/>
            <a:ext cx="2921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416" name="Группа 19"/>
          <p:cNvGrpSpPr>
            <a:grpSpLocks/>
          </p:cNvGrpSpPr>
          <p:nvPr/>
        </p:nvGrpSpPr>
        <p:grpSpPr bwMode="auto">
          <a:xfrm>
            <a:off x="715963" y="4159250"/>
            <a:ext cx="3751262" cy="2043113"/>
            <a:chOff x="-44937" y="191169"/>
            <a:chExt cx="2146661" cy="2402031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-44937" y="191169"/>
              <a:ext cx="2146661" cy="2402031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Скругленный прямоугольник 4"/>
            <p:cNvSpPr/>
            <p:nvPr/>
          </p:nvSpPr>
          <p:spPr>
            <a:xfrm>
              <a:off x="16837" y="342346"/>
              <a:ext cx="2022204" cy="2099676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3820" tIns="83820" rIns="83820" bIns="83820" anchor="ctr"/>
            <a:lstStyle/>
            <a:p>
              <a:pPr algn="ctr" defTabSz="977900">
                <a:defRPr/>
              </a:pPr>
              <a:endParaRPr lang="ru-RU" sz="2400" b="1">
                <a:solidFill>
                  <a:srgbClr val="000066"/>
                </a:solidFill>
                <a:latin typeface="Arial" charset="0"/>
                <a:cs typeface="Arial" charset="0"/>
              </a:endParaRPr>
            </a:p>
            <a:p>
              <a:pPr algn="ctr" defTabSz="977900">
                <a:defRPr/>
              </a:pPr>
              <a:r>
                <a:rPr lang="ru-RU" sz="2400" b="1">
                  <a:solidFill>
                    <a:srgbClr val="000066"/>
                  </a:solidFill>
                  <a:latin typeface="Arial" charset="0"/>
                  <a:cs typeface="Arial" charset="0"/>
                </a:rPr>
                <a:t>Физическая сфера:</a:t>
              </a:r>
            </a:p>
            <a:p>
              <a:pPr defTabSz="977900">
                <a:buFontTx/>
                <a:buChar char="•"/>
                <a:defRPr/>
              </a:pPr>
              <a:r>
                <a:rPr lang="ru-RU" sz="2400">
                  <a:solidFill>
                    <a:srgbClr val="000066"/>
                  </a:solidFill>
                  <a:latin typeface="Arial" charset="0"/>
                  <a:cs typeface="Arial" charset="0"/>
                </a:rPr>
                <a:t> нанесение телесных повреждений;</a:t>
              </a:r>
            </a:p>
            <a:p>
              <a:pPr defTabSz="977900">
                <a:buFontTx/>
                <a:buChar char="•"/>
                <a:defRPr/>
              </a:pPr>
              <a:r>
                <a:rPr lang="ru-RU" sz="2400">
                  <a:solidFill>
                    <a:srgbClr val="000066"/>
                  </a:solidFill>
                  <a:latin typeface="Arial" charset="0"/>
                  <a:cs typeface="Arial" charset="0"/>
                </a:rPr>
                <a:t> самоубийство.</a:t>
              </a:r>
            </a:p>
            <a:p>
              <a:pPr algn="ctr" defTabSz="977900">
                <a:defRPr/>
              </a:pPr>
              <a:r>
                <a:rPr lang="ru-RU" sz="2000" b="1">
                  <a:solidFill>
                    <a:srgbClr val="1F4E79"/>
                  </a:solidFill>
                  <a:cs typeface="Arial" charset="0"/>
                </a:rPr>
                <a:t> </a:t>
              </a:r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2"/>
          <p:cNvSpPr>
            <a:spLocks noChangeArrowheads="1"/>
          </p:cNvSpPr>
          <p:nvPr/>
        </p:nvSpPr>
        <p:spPr bwMode="auto">
          <a:xfrm>
            <a:off x="142875" y="2363788"/>
            <a:ext cx="3094038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77900"/>
            <a:r>
              <a:rPr lang="ru-RU" sz="2400" b="1">
                <a:solidFill>
                  <a:schemeClr val="bg1"/>
                </a:solidFill>
                <a:latin typeface="Verdana" pitchFamily="34" charset="0"/>
              </a:rPr>
              <a:t>Национальный проект </a:t>
            </a:r>
          </a:p>
          <a:p>
            <a:pPr algn="ctr" defTabSz="977900"/>
            <a:r>
              <a:rPr lang="ru-RU" sz="2400" b="1">
                <a:solidFill>
                  <a:schemeClr val="bg1"/>
                </a:solidFill>
                <a:latin typeface="Verdana" pitchFamily="34" charset="0"/>
              </a:rPr>
              <a:t>«Наука»</a:t>
            </a:r>
          </a:p>
          <a:p>
            <a:pPr defTabSz="977900"/>
            <a:endParaRPr lang="ru-RU" sz="2400" b="1">
              <a:solidFill>
                <a:schemeClr val="bg1"/>
              </a:solidFill>
              <a:latin typeface="Verdana" pitchFamily="34" charset="0"/>
            </a:endParaRPr>
          </a:p>
          <a:p>
            <a:pPr defTabSz="977900"/>
            <a:endParaRPr lang="ru-RU" sz="2400" b="1">
              <a:solidFill>
                <a:schemeClr val="bg1"/>
              </a:solidFill>
              <a:latin typeface="Verdana" pitchFamily="34" charset="0"/>
            </a:endParaRPr>
          </a:p>
          <a:p>
            <a:pPr defTabSz="977900">
              <a:buFont typeface="Arial" charset="0"/>
              <a:buNone/>
            </a:pPr>
            <a:endParaRPr lang="ru-RU" sz="2400" b="1">
              <a:solidFill>
                <a:schemeClr val="bg1"/>
              </a:solidFill>
              <a:latin typeface="Verdana" pitchFamily="34" charset="0"/>
            </a:endParaRPr>
          </a:p>
          <a:p>
            <a:pPr defTabSz="977900">
              <a:buFont typeface="Arial" charset="0"/>
              <a:buNone/>
            </a:pPr>
            <a:endParaRPr lang="ru-RU" sz="2400" b="1">
              <a:solidFill>
                <a:schemeClr val="bg1"/>
              </a:solidFill>
              <a:latin typeface="Verdana" pitchFamily="34" charset="0"/>
            </a:endParaRPr>
          </a:p>
          <a:p>
            <a:pPr defTabSz="977900">
              <a:buFont typeface="Arial" charset="0"/>
              <a:buNone/>
            </a:pPr>
            <a:r>
              <a:rPr lang="ru-RU" sz="2400">
                <a:latin typeface="Verdana" pitchFamily="34" charset="0"/>
              </a:rPr>
              <a:t> </a:t>
            </a:r>
            <a:endParaRPr lang="ru-RU" sz="2400" b="1">
              <a:solidFill>
                <a:schemeClr val="bg1"/>
              </a:solidFill>
              <a:latin typeface="Verdana" pitchFamily="34" charset="0"/>
            </a:endParaRPr>
          </a:p>
          <a:p>
            <a:pPr defTabSz="977900">
              <a:buFont typeface="Arial" charset="0"/>
              <a:buNone/>
            </a:pPr>
            <a:endParaRPr lang="ru-RU" sz="2400" b="1">
              <a:solidFill>
                <a:schemeClr val="bg1"/>
              </a:solidFill>
              <a:latin typeface="Verdana" pitchFamily="34" charset="0"/>
            </a:endParaRPr>
          </a:p>
          <a:p>
            <a:pPr defTabSz="977900">
              <a:buFont typeface="Arial" charset="0"/>
              <a:buNone/>
            </a:pPr>
            <a:endParaRPr lang="ru-RU" sz="2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22675" y="1235075"/>
            <a:ext cx="8139113" cy="1439863"/>
          </a:xfrm>
          <a:prstGeom prst="rect">
            <a:avLst/>
          </a:prstGeom>
          <a:solidFill>
            <a:schemeClr val="accent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53340" tIns="53340" rIns="53340" bIns="53340" anchor="ctr"/>
          <a:lstStyle/>
          <a:p>
            <a:pPr algn="just" defTabSz="622300">
              <a:lnSpc>
                <a:spcPct val="90000"/>
              </a:lnSpc>
              <a:spcAft>
                <a:spcPct val="35000"/>
              </a:spcAft>
              <a:buFontTx/>
              <a:buChar char="•"/>
              <a:defRPr/>
            </a:pPr>
            <a:r>
              <a:rPr lang="ru-RU" sz="2400" b="1">
                <a:solidFill>
                  <a:srgbClr val="FFFFFF"/>
                </a:solidFill>
                <a:latin typeface="Arial" charset="0"/>
                <a:cs typeface="Arial" charset="0"/>
              </a:rPr>
              <a:t> отсутствие или избегание контакта глаз;</a:t>
            </a:r>
          </a:p>
          <a:p>
            <a:pPr algn="just" defTabSz="622300">
              <a:lnSpc>
                <a:spcPct val="90000"/>
              </a:lnSpc>
              <a:spcAft>
                <a:spcPct val="35000"/>
              </a:spcAft>
              <a:buFontTx/>
              <a:buChar char="•"/>
              <a:defRPr/>
            </a:pPr>
            <a:r>
              <a:rPr lang="ru-RU" sz="2400" b="1">
                <a:solidFill>
                  <a:srgbClr val="FFFFFF"/>
                </a:solidFill>
                <a:latin typeface="Arial" charset="0"/>
                <a:cs typeface="Arial" charset="0"/>
              </a:rPr>
              <a:t> дрожащие руки;</a:t>
            </a:r>
          </a:p>
          <a:p>
            <a:pPr algn="just" defTabSz="622300">
              <a:lnSpc>
                <a:spcPct val="90000"/>
              </a:lnSpc>
              <a:spcAft>
                <a:spcPct val="35000"/>
              </a:spcAft>
              <a:buFontTx/>
              <a:buChar char="•"/>
              <a:defRPr/>
            </a:pPr>
            <a:r>
              <a:rPr lang="ru-RU" sz="2400" b="1">
                <a:solidFill>
                  <a:srgbClr val="FFFFFF"/>
                </a:solidFill>
                <a:latin typeface="Arial" charset="0"/>
                <a:cs typeface="Arial" charset="0"/>
              </a:rPr>
              <a:t> «выламывание» пальцев на руках, щипки и т.п.</a:t>
            </a:r>
            <a:r>
              <a:rPr lang="ru-RU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grpSp>
        <p:nvGrpSpPr>
          <p:cNvPr id="18435" name="Группа 15"/>
          <p:cNvGrpSpPr>
            <a:grpSpLocks/>
          </p:cNvGrpSpPr>
          <p:nvPr/>
        </p:nvGrpSpPr>
        <p:grpSpPr bwMode="auto">
          <a:xfrm>
            <a:off x="3584575" y="3117850"/>
            <a:ext cx="8150225" cy="1439863"/>
            <a:chOff x="7890483" y="555124"/>
            <a:chExt cx="4116304" cy="790187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7890483" y="555124"/>
              <a:ext cx="4116304" cy="79018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-1563846"/>
                <a:satOff val="18422"/>
                <a:lumOff val="-9412"/>
                <a:alphaOff val="0"/>
              </a:schemeClr>
            </a:fillRef>
            <a:effectRef idx="2">
              <a:schemeClr val="accent4">
                <a:hueOff val="-1563846"/>
                <a:satOff val="18422"/>
                <a:lumOff val="-941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Прямоугольник 28"/>
            <p:cNvSpPr/>
            <p:nvPr/>
          </p:nvSpPr>
          <p:spPr>
            <a:xfrm>
              <a:off x="7953823" y="648344"/>
              <a:ext cx="3887798" cy="6028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53340" rIns="53340" bIns="53340" anchor="ctr"/>
            <a:lstStyle/>
            <a:p>
              <a:pPr algn="just" defTabSz="622300">
                <a:lnSpc>
                  <a:spcPct val="90000"/>
                </a:lnSpc>
                <a:spcAft>
                  <a:spcPct val="35000"/>
                </a:spcAft>
                <a:buFontTx/>
                <a:buChar char="•"/>
                <a:defRPr/>
              </a:pPr>
              <a:r>
                <a:rPr lang="ru-RU" sz="2400" b="1">
                  <a:solidFill>
                    <a:srgbClr val="FFFFFF"/>
                  </a:solidFill>
                  <a:latin typeface="Arial" charset="0"/>
                  <a:cs typeface="Arial" charset="0"/>
                </a:rPr>
                <a:t> тоскливое выражение лица;</a:t>
              </a:r>
            </a:p>
            <a:p>
              <a:pPr algn="just" defTabSz="622300">
                <a:lnSpc>
                  <a:spcPct val="90000"/>
                </a:lnSpc>
                <a:spcAft>
                  <a:spcPct val="35000"/>
                </a:spcAft>
                <a:buFontTx/>
                <a:buChar char="•"/>
                <a:defRPr/>
              </a:pPr>
              <a:r>
                <a:rPr lang="ru-RU" sz="2400" b="1">
                  <a:solidFill>
                    <a:srgbClr val="FFFFFF"/>
                  </a:solidFill>
                  <a:latin typeface="Arial" charset="0"/>
                  <a:cs typeface="Arial" charset="0"/>
                </a:rPr>
                <a:t> уныние, угнетенность,  раздражительность;</a:t>
              </a:r>
            </a:p>
            <a:p>
              <a:pPr algn="just" defTabSz="622300">
                <a:lnSpc>
                  <a:spcPct val="90000"/>
                </a:lnSpc>
                <a:spcAft>
                  <a:spcPct val="35000"/>
                </a:spcAft>
                <a:buFontTx/>
                <a:buChar char="•"/>
                <a:defRPr/>
              </a:pPr>
              <a:r>
                <a:rPr lang="ru-RU" sz="2400" b="1">
                  <a:solidFill>
                    <a:srgbClr val="FFFFFF"/>
                  </a:solidFill>
                  <a:latin typeface="Arial" charset="0"/>
                  <a:cs typeface="Arial" charset="0"/>
                </a:rPr>
                <a:t> повышенная частота неестественной мимики;</a:t>
              </a:r>
            </a:p>
          </p:txBody>
        </p:sp>
      </p:grpSp>
      <p:grpSp>
        <p:nvGrpSpPr>
          <p:cNvPr id="18436" name="Группа 15"/>
          <p:cNvGrpSpPr>
            <a:grpSpLocks/>
          </p:cNvGrpSpPr>
          <p:nvPr/>
        </p:nvGrpSpPr>
        <p:grpSpPr bwMode="auto">
          <a:xfrm>
            <a:off x="3544888" y="4975225"/>
            <a:ext cx="7831137" cy="1450975"/>
            <a:chOff x="1115612" y="1766189"/>
            <a:chExt cx="5963599" cy="993727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15612" y="1766189"/>
              <a:ext cx="5963599" cy="993727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-1563846"/>
                <a:satOff val="18422"/>
                <a:lumOff val="-9412"/>
                <a:alphaOff val="0"/>
              </a:schemeClr>
            </a:fillRef>
            <a:effectRef idx="2">
              <a:schemeClr val="accent4">
                <a:hueOff val="-1563846"/>
                <a:satOff val="18422"/>
                <a:lumOff val="-941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Прямоугольник 41"/>
            <p:cNvSpPr/>
            <p:nvPr/>
          </p:nvSpPr>
          <p:spPr>
            <a:xfrm>
              <a:off x="1388828" y="1941233"/>
              <a:ext cx="5177801" cy="6436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53340" rIns="53340" bIns="53340" anchor="ctr"/>
            <a:lstStyle/>
            <a:p>
              <a:pPr algn="just" defTabSz="622300">
                <a:lnSpc>
                  <a:spcPct val="90000"/>
                </a:lnSpc>
                <a:spcAft>
                  <a:spcPct val="35000"/>
                </a:spcAft>
                <a:buFontTx/>
                <a:buChar char="•"/>
                <a:defRPr/>
              </a:pPr>
              <a:r>
                <a:rPr lang="ru-RU" sz="2400" b="1">
                  <a:solidFill>
                    <a:srgbClr val="FFFFFF"/>
                  </a:solidFill>
                  <a:latin typeface="Arial" charset="0"/>
                  <a:cs typeface="Arial" charset="0"/>
                </a:rPr>
                <a:t> тихий монотонный голос; </a:t>
              </a:r>
            </a:p>
            <a:p>
              <a:pPr algn="just" defTabSz="622300">
                <a:lnSpc>
                  <a:spcPct val="90000"/>
                </a:lnSpc>
                <a:spcAft>
                  <a:spcPct val="35000"/>
                </a:spcAft>
                <a:buFontTx/>
                <a:buChar char="•"/>
                <a:defRPr/>
              </a:pPr>
              <a:r>
                <a:rPr lang="ru-RU" sz="2400" b="1">
                  <a:solidFill>
                    <a:srgbClr val="FFFFFF"/>
                  </a:solidFill>
                  <a:latin typeface="Arial" charset="0"/>
                  <a:cs typeface="Arial" charset="0"/>
                </a:rPr>
                <a:t> краткость или отсутствие ответов;</a:t>
              </a:r>
            </a:p>
            <a:p>
              <a:pPr algn="just" defTabSz="622300">
                <a:lnSpc>
                  <a:spcPct val="90000"/>
                </a:lnSpc>
                <a:spcAft>
                  <a:spcPct val="35000"/>
                </a:spcAft>
                <a:buFontTx/>
                <a:buChar char="•"/>
                <a:defRPr/>
              </a:pPr>
              <a:r>
                <a:rPr lang="ru-RU" sz="2400" b="1">
                  <a:solidFill>
                    <a:srgbClr val="FFFFFF"/>
                  </a:solidFill>
                  <a:latin typeface="Arial" charset="0"/>
                  <a:cs typeface="Arial" charset="0"/>
                </a:rPr>
                <a:t> замедленная или ускоренная речь.</a:t>
              </a:r>
            </a:p>
          </p:txBody>
        </p:sp>
      </p:grpSp>
      <p:pic>
        <p:nvPicPr>
          <p:cNvPr id="18437" name="Picture 7" descr="http://funlib.ru/cimg/2014/101717/264864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938" y="3889375"/>
            <a:ext cx="2736850" cy="23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Скругленный прямоугольник 14"/>
          <p:cNvSpPr/>
          <p:nvPr/>
        </p:nvSpPr>
        <p:spPr>
          <a:xfrm>
            <a:off x="223838" y="2228850"/>
            <a:ext cx="3032125" cy="13001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2340759"/>
              <a:satOff val="-2919"/>
              <a:lumOff val="686"/>
              <a:alphaOff val="0"/>
            </a:schemeClr>
          </a:fillRef>
          <a:effectRef idx="3">
            <a:schemeClr val="accent2">
              <a:hueOff val="2340759"/>
              <a:satOff val="-2919"/>
              <a:lumOff val="686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Скругленный прямоугольник 4"/>
          <p:cNvSpPr/>
          <p:nvPr/>
        </p:nvSpPr>
        <p:spPr>
          <a:xfrm>
            <a:off x="357188" y="2346325"/>
            <a:ext cx="2728912" cy="10366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3820" tIns="83820" rIns="83820" bIns="8382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200" b="1">
                <a:solidFill>
                  <a:srgbClr val="1F4E79"/>
                </a:solidFill>
                <a:latin typeface="Arial" charset="0"/>
                <a:cs typeface="Arial" charset="0"/>
              </a:rPr>
              <a:t>Поведенческие маркеры</a:t>
            </a:r>
          </a:p>
        </p:txBody>
      </p:sp>
      <p:pic>
        <p:nvPicPr>
          <p:cNvPr id="18440" name="Рисунок 17" descr="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1788" y="285750"/>
            <a:ext cx="1681162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Рисунок 2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615488" y="368300"/>
            <a:ext cx="23844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762000" y="1082675"/>
            <a:ext cx="11137900" cy="2441575"/>
          </a:xfrm>
          <a:prstGeom prst="rightArrow">
            <a:avLst>
              <a:gd name="adj1" fmla="val 50000"/>
              <a:gd name="adj2" fmla="val 504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>
                <a:solidFill>
                  <a:srgbClr val="FFFFFF"/>
                </a:solidFill>
                <a:latin typeface="Arial" charset="0"/>
                <a:cs typeface="Arial" charset="0"/>
              </a:rPr>
              <a:t>СПАСИБО ЗА ВНИМАНИЕ</a:t>
            </a:r>
          </a:p>
        </p:txBody>
      </p:sp>
      <p:pic>
        <p:nvPicPr>
          <p:cNvPr id="5" name="Рисунок 15" descr="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788" y="285750"/>
            <a:ext cx="1681162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>
          <a:xfrm>
            <a:off x="9794875" y="2338388"/>
            <a:ext cx="754063" cy="87153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Picture 4" descr="C:\Users\Юлия\Desktop\Презентации\Картинки для презентаций\Люди\4def4771ae41be1770fef18c8408175f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63100" y="2328863"/>
            <a:ext cx="26289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7106318" y="5710872"/>
            <a:ext cx="2688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mazurchuke@yandex.ru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57486" y="5706070"/>
            <a:ext cx="2406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4"/>
              </a:rPr>
              <a:t>vasyagina_n@mail.ru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8349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176</Words>
  <Application>Microsoft Office PowerPoint</Application>
  <PresentationFormat>Широкоэкранный</PresentationFormat>
  <Paragraphs>39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Тема Office</vt:lpstr>
      <vt:lpstr>Презентация PowerPoint</vt:lpstr>
      <vt:lpstr>Саморазрушающее поведение (аутоагрессивное, аутодеструктивное)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Павел Кочуров</dc:creator>
  <cp:lastModifiedBy>Олеся Леонова</cp:lastModifiedBy>
  <cp:revision>195</cp:revision>
  <dcterms:created xsi:type="dcterms:W3CDTF">2018-10-19T05:52:41Z</dcterms:created>
  <dcterms:modified xsi:type="dcterms:W3CDTF">2021-03-14T11:16:04Z</dcterms:modified>
</cp:coreProperties>
</file>