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5" r:id="rId18"/>
    <p:sldId id="274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6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4439774940155934E-2"/>
          <c:y val="2.2014861778641308E-2"/>
          <c:w val="0.82187117556053291"/>
          <c:h val="0.8044911999636409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 уровень</c:v>
                </c:pt>
              </c:strCache>
            </c:strRef>
          </c:tx>
          <c:spPr>
            <a:ln>
              <a:solidFill>
                <a:srgbClr val="E7E6E6">
                  <a:lumMod val="75000"/>
                </a:srgbClr>
              </a:solidFill>
            </a:ln>
          </c:spPr>
          <c:marker>
            <c:spPr>
              <a:solidFill>
                <a:srgbClr val="E7E6E6">
                  <a:lumMod val="75000"/>
                </a:srgbClr>
              </a:solidFill>
            </c:spPr>
          </c:marker>
          <c:dLbls>
            <c:dLbl>
              <c:idx val="0"/>
              <c:layout>
                <c:manualLayout>
                  <c:x val="-4.8095188614619651E-2"/>
                  <c:y val="3.9682525081561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2E1-4AEE-9170-529B014E5D06}"/>
                </c:ext>
              </c:extLst>
            </c:dLbl>
            <c:dLbl>
              <c:idx val="1"/>
              <c:layout>
                <c:manualLayout>
                  <c:x val="-4.3981481481481483E-2"/>
                  <c:y val="-5.1587301587301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E1-4AEE-9170-529B014E5D06}"/>
                </c:ext>
              </c:extLst>
            </c:dLbl>
            <c:dLbl>
              <c:idx val="2"/>
              <c:layout>
                <c:manualLayout>
                  <c:x val="-4.3981481481481524E-2"/>
                  <c:y val="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E1-4AEE-9170-529B014E5D06}"/>
                </c:ext>
              </c:extLst>
            </c:dLbl>
            <c:dLbl>
              <c:idx val="3"/>
              <c:layout>
                <c:manualLayout>
                  <c:x val="-3.227846152662002E-2"/>
                  <c:y val="3.8198788235582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E1-4AEE-9170-529B014E5D06}"/>
                </c:ext>
              </c:extLst>
            </c:dLbl>
            <c:dLbl>
              <c:idx val="4"/>
              <c:layout>
                <c:manualLayout>
                  <c:x val="-5.3240740740740825E-2"/>
                  <c:y val="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2E1-4AEE-9170-529B014E5D06}"/>
                </c:ext>
              </c:extLst>
            </c:dLbl>
            <c:dLbl>
              <c:idx val="5"/>
              <c:layout>
                <c:manualLayout>
                  <c:x val="-5.0925925925925923E-2"/>
                  <c:y val="3.9682539682539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2E1-4AEE-9170-529B014E5D06}"/>
                </c:ext>
              </c:extLst>
            </c:dLbl>
            <c:dLbl>
              <c:idx val="6"/>
              <c:layout>
                <c:manualLayout>
                  <c:x val="-4.8611111111111112E-2"/>
                  <c:y val="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2E1-4AEE-9170-529B014E5D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1 шкала</c:v>
                </c:pt>
                <c:pt idx="1">
                  <c:v>2 шкала</c:v>
                </c:pt>
                <c:pt idx="2">
                  <c:v>3 шкала</c:v>
                </c:pt>
                <c:pt idx="3">
                  <c:v>4 шкала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2E1-4AEE-9170-529B014E5D0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spPr>
            <a:ln>
              <a:solidFill>
                <a:sysClr val="windowText" lastClr="000000">
                  <a:lumMod val="95000"/>
                  <a:lumOff val="5000"/>
                </a:sysClr>
              </a:solidFill>
            </a:ln>
          </c:spPr>
          <c:marker>
            <c:spPr>
              <a:solidFill>
                <a:sysClr val="windowText" lastClr="000000"/>
              </a:solidFill>
            </c:spPr>
          </c:marker>
          <c:dLbls>
            <c:dLbl>
              <c:idx val="0"/>
              <c:layout>
                <c:manualLayout>
                  <c:x val="-6.0185185185185182E-2"/>
                  <c:y val="-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2E1-4AEE-9170-529B014E5D06}"/>
                </c:ext>
              </c:extLst>
            </c:dLbl>
            <c:dLbl>
              <c:idx val="1"/>
              <c:layout>
                <c:manualLayout>
                  <c:x val="-4.7579490613526683E-2"/>
                  <c:y val="7.3171315034218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2E1-4AEE-9170-529B014E5D06}"/>
                </c:ext>
              </c:extLst>
            </c:dLbl>
            <c:dLbl>
              <c:idx val="2"/>
              <c:layout>
                <c:manualLayout>
                  <c:x val="-3.6650156633646604E-2"/>
                  <c:y val="4.59124414354747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2E1-4AEE-9170-529B014E5D06}"/>
                </c:ext>
              </c:extLst>
            </c:dLbl>
            <c:dLbl>
              <c:idx val="3"/>
              <c:layout>
                <c:manualLayout>
                  <c:x val="-4.1021851740673181E-2"/>
                  <c:y val="4.7470687075330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2E1-4AEE-9170-529B014E5D06}"/>
                </c:ext>
              </c:extLst>
            </c:dLbl>
            <c:dLbl>
              <c:idx val="4"/>
              <c:layout>
                <c:manualLayout>
                  <c:x val="-4.3981481481481483E-2"/>
                  <c:y val="-4.7619047619047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2E1-4AEE-9170-529B014E5D06}"/>
                </c:ext>
              </c:extLst>
            </c:dLbl>
            <c:dLbl>
              <c:idx val="5"/>
              <c:layout>
                <c:manualLayout>
                  <c:x val="-3.2407407407407406E-2"/>
                  <c:y val="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2E1-4AEE-9170-529B014E5D06}"/>
                </c:ext>
              </c:extLst>
            </c:dLbl>
            <c:dLbl>
              <c:idx val="6"/>
              <c:layout>
                <c:manualLayout>
                  <c:x val="-4.6296296296296467E-2"/>
                  <c:y val="3.9682227221597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2E1-4AEE-9170-529B014E5D06}"/>
                </c:ext>
              </c:extLst>
            </c:dLbl>
            <c:spPr>
              <a:ln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1 шкала</c:v>
                </c:pt>
                <c:pt idx="1">
                  <c:v>2 шкала</c:v>
                </c:pt>
                <c:pt idx="2">
                  <c:v>3 шкала</c:v>
                </c:pt>
                <c:pt idx="3">
                  <c:v>4 шкала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0.6</c:v>
                </c:pt>
                <c:pt idx="1">
                  <c:v>0.75</c:v>
                </c:pt>
                <c:pt idx="2">
                  <c:v>0.5</c:v>
                </c:pt>
                <c:pt idx="3">
                  <c:v>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62E1-4AEE-9170-529B014E5D0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 уровень</c:v>
                </c:pt>
              </c:strCache>
            </c:strRef>
          </c:tx>
          <c:spPr>
            <a:ln>
              <a:solidFill>
                <a:srgbClr val="5B9BD5">
                  <a:lumMod val="40000"/>
                  <a:lumOff val="60000"/>
                </a:srgbClr>
              </a:solidFill>
            </a:ln>
          </c:spPr>
          <c:marker>
            <c:symbol val="triangle"/>
            <c:size val="7"/>
            <c:spPr>
              <a:solidFill>
                <a:srgbClr val="44546A">
                  <a:lumMod val="20000"/>
                  <a:lumOff val="80000"/>
                </a:srgbClr>
              </a:solidFill>
            </c:spPr>
          </c:marker>
          <c:dLbls>
            <c:dLbl>
              <c:idx val="0"/>
              <c:layout>
                <c:manualLayout>
                  <c:x val="-5.3240740740740741E-2"/>
                  <c:y val="-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2E1-4AEE-9170-529B014E5D06}"/>
                </c:ext>
              </c:extLst>
            </c:dLbl>
            <c:dLbl>
              <c:idx val="1"/>
              <c:layout>
                <c:manualLayout>
                  <c:x val="-4.1279700741219665E-2"/>
                  <c:y val="-4.3651421492874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2E1-4AEE-9170-529B014E5D06}"/>
                </c:ext>
              </c:extLst>
            </c:dLbl>
            <c:dLbl>
              <c:idx val="2"/>
              <c:layout>
                <c:manualLayout>
                  <c:x val="-5.7870370370370371E-2"/>
                  <c:y val="-4.3650793650793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2E1-4AEE-9170-529B014E5D06}"/>
                </c:ext>
              </c:extLst>
            </c:dLbl>
            <c:dLbl>
              <c:idx val="3"/>
              <c:layout>
                <c:manualLayout>
                  <c:x val="-5.5555555555555552E-2"/>
                  <c:y val="-4.3650793650793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2E1-4AEE-9170-529B014E5D06}"/>
                </c:ext>
              </c:extLst>
            </c:dLbl>
            <c:dLbl>
              <c:idx val="4"/>
              <c:layout>
                <c:manualLayout>
                  <c:x val="-5.0925925925926013E-2"/>
                  <c:y val="5.1586989126359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2E1-4AEE-9170-529B014E5D06}"/>
                </c:ext>
              </c:extLst>
            </c:dLbl>
            <c:dLbl>
              <c:idx val="5"/>
              <c:layout>
                <c:manualLayout>
                  <c:x val="-4.6296296296296294E-2"/>
                  <c:y val="-4.3650793650793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2E1-4AEE-9170-529B014E5D06}"/>
                </c:ext>
              </c:extLst>
            </c:dLbl>
            <c:dLbl>
              <c:idx val="6"/>
              <c:layout>
                <c:manualLayout>
                  <c:x val="-4.3981481481481483E-2"/>
                  <c:y val="-4.3650793650793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2E1-4AEE-9170-529B014E5D06}"/>
                </c:ext>
              </c:extLst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1 шкала</c:v>
                </c:pt>
                <c:pt idx="1">
                  <c:v>2 шкала</c:v>
                </c:pt>
                <c:pt idx="2">
                  <c:v>3 шкала</c:v>
                </c:pt>
                <c:pt idx="3">
                  <c:v>4 шкала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0.2</c:v>
                </c:pt>
                <c:pt idx="1">
                  <c:v>0.05</c:v>
                </c:pt>
                <c:pt idx="2">
                  <c:v>0.3</c:v>
                </c:pt>
                <c:pt idx="3">
                  <c:v>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62E1-4AEE-9170-529B014E5D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9240192"/>
        <c:axId val="142578176"/>
      </c:lineChart>
      <c:catAx>
        <c:axId val="2392401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Исследуемые шкалы уровня общения между супругами 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142578176"/>
        <c:crosses val="autoZero"/>
        <c:auto val="1"/>
        <c:lblAlgn val="ctr"/>
        <c:lblOffset val="100"/>
        <c:noMultiLvlLbl val="0"/>
      </c:catAx>
      <c:valAx>
        <c:axId val="1425781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392401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8059551573648606E-2"/>
          <c:y val="0"/>
          <c:w val="0.84876828996082232"/>
          <c:h val="6.9811412462331093E-2"/>
        </c:manualLayout>
      </c:layout>
      <c:overlay val="0"/>
      <c:txPr>
        <a:bodyPr/>
        <a:lstStyle/>
        <a:p>
          <a:pPr>
            <a:defRPr baseline="0">
              <a:latin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9517387454227803E-2"/>
          <c:y val="5.6955380577427814E-2"/>
          <c:w val="0.90622202809755159"/>
          <c:h val="0.6953878866407522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rgbClr val="E7E6E6">
                  <a:lumMod val="75000"/>
                </a:srgbClr>
              </a:solidFill>
            </a:ln>
          </c:spPr>
          <c:marker>
            <c:spPr>
              <a:solidFill>
                <a:srgbClr val="E7E6E6">
                  <a:lumMod val="75000"/>
                </a:srgbClr>
              </a:solidFill>
            </c:spPr>
          </c:marker>
          <c:dLbls>
            <c:dLbl>
              <c:idx val="0"/>
              <c:layout>
                <c:manualLayout>
                  <c:x val="-6.2834565892029457E-3"/>
                  <c:y val="2.755606498554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0B3-4A45-B730-F02C63DDFAE2}"/>
                </c:ext>
              </c:extLst>
            </c:dLbl>
            <c:dLbl>
              <c:idx val="1"/>
              <c:layout>
                <c:manualLayout>
                  <c:x val="-1.2212228969912486E-2"/>
                  <c:y val="-4.0651876062661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B3-4A45-B730-F02C63DDFAE2}"/>
                </c:ext>
              </c:extLst>
            </c:dLbl>
            <c:dLbl>
              <c:idx val="2"/>
              <c:layout>
                <c:manualLayout>
                  <c:x val="-4.5243679646428106E-3"/>
                  <c:y val="1.6940429914615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B3-4A45-B730-F02C63DDFAE2}"/>
                </c:ext>
              </c:extLst>
            </c:dLbl>
            <c:dLbl>
              <c:idx val="3"/>
              <c:layout>
                <c:manualLayout>
                  <c:x val="-5.0929803987276214E-4"/>
                  <c:y val="-2.8188261058562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0B3-4A45-B730-F02C63DDFAE2}"/>
                </c:ext>
              </c:extLst>
            </c:dLbl>
            <c:dLbl>
              <c:idx val="4"/>
              <c:layout>
                <c:manualLayout>
                  <c:x val="-3.2494741348820758E-2"/>
                  <c:y val="2.173800601968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0B3-4A45-B730-F02C63DDFAE2}"/>
                </c:ext>
              </c:extLst>
            </c:dLbl>
            <c:dLbl>
              <c:idx val="5"/>
              <c:layout>
                <c:manualLayout>
                  <c:x val="-1.1825170789821485E-2"/>
                  <c:y val="-2.6704523569773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0B3-4A45-B730-F02C63DDFAE2}"/>
                </c:ext>
              </c:extLst>
            </c:dLbl>
            <c:dLbl>
              <c:idx val="6"/>
              <c:layout>
                <c:manualLayout>
                  <c:x val="-1.1954379969366E-2"/>
                  <c:y val="-2.6704523569773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0B3-4A45-B730-F02C63DDFAE2}"/>
                </c:ext>
              </c:extLst>
            </c:dLbl>
            <c:dLbl>
              <c:idx val="7"/>
              <c:layout>
                <c:manualLayout>
                  <c:x val="-1.4184397163120567E-2"/>
                  <c:y val="-2.445842068483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0B3-4A45-B730-F02C63DDFAE2}"/>
                </c:ext>
              </c:extLst>
            </c:dLbl>
            <c:dLbl>
              <c:idx val="8"/>
              <c:layout>
                <c:manualLayout>
                  <c:x val="-2.6004728132387706E-2"/>
                  <c:y val="3.84346610761703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0B3-4A45-B730-F02C63DDFAE2}"/>
                </c:ext>
              </c:extLst>
            </c:dLbl>
            <c:dLbl>
              <c:idx val="9"/>
              <c:layout>
                <c:manualLayout>
                  <c:x val="-2.3640661938534278E-2"/>
                  <c:y val="3.84346610761703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0B3-4A45-B730-F02C63DDFA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Лист1!$B$2:$B$8</c:f>
              <c:numCache>
                <c:formatCode>0%</c:formatCode>
                <c:ptCount val="7"/>
                <c:pt idx="0">
                  <c:v>0.05</c:v>
                </c:pt>
                <c:pt idx="1">
                  <c:v>0.1</c:v>
                </c:pt>
                <c:pt idx="2">
                  <c:v>0.05</c:v>
                </c:pt>
                <c:pt idx="3">
                  <c:v>0.1</c:v>
                </c:pt>
                <c:pt idx="4">
                  <c:v>0.3</c:v>
                </c:pt>
                <c:pt idx="5">
                  <c:v>0.4</c:v>
                </c:pt>
                <c:pt idx="6">
                  <c:v>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90B3-4A45-B730-F02C63DDFA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0064640"/>
        <c:axId val="251579200"/>
      </c:lineChart>
      <c:catAx>
        <c:axId val="2700646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Исследуемые шкалы,</a:t>
                </a:r>
                <a:r>
                  <a:rPr lang="ru-RU" sz="1200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характеризующие типы патологизирующее воспитание</a:t>
                </a:r>
                <a:endParaRPr lang="ru-RU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51579200"/>
        <c:crosses val="autoZero"/>
        <c:auto val="1"/>
        <c:lblAlgn val="ctr"/>
        <c:lblOffset val="100"/>
        <c:noMultiLvlLbl val="0"/>
      </c:catAx>
      <c:valAx>
        <c:axId val="2515792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7006464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9517387454227803E-2"/>
          <c:y val="5.6955380577427814E-2"/>
          <c:w val="0.90622202809755159"/>
          <c:h val="0.6953878866407522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rgbClr val="E7E6E6">
                  <a:lumMod val="75000"/>
                </a:srgbClr>
              </a:solidFill>
            </a:ln>
          </c:spPr>
          <c:marker>
            <c:spPr>
              <a:solidFill>
                <a:srgbClr val="E7E6E6">
                  <a:lumMod val="75000"/>
                </a:srgbClr>
              </a:solidFill>
            </c:spPr>
          </c:marker>
          <c:dLbls>
            <c:dLbl>
              <c:idx val="0"/>
              <c:layout>
                <c:manualLayout>
                  <c:x val="-6.2834565892029457E-3"/>
                  <c:y val="2.755606498554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2A-46E9-A149-3A79BB400B18}"/>
                </c:ext>
              </c:extLst>
            </c:dLbl>
            <c:dLbl>
              <c:idx val="1"/>
              <c:layout>
                <c:manualLayout>
                  <c:x val="-1.2212228969912486E-2"/>
                  <c:y val="-4.0651876062661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2A-46E9-A149-3A79BB400B18}"/>
                </c:ext>
              </c:extLst>
            </c:dLbl>
            <c:dLbl>
              <c:idx val="2"/>
              <c:layout>
                <c:manualLayout>
                  <c:x val="-4.5243679646428106E-3"/>
                  <c:y val="1.6940429914615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82A-46E9-A149-3A79BB400B18}"/>
                </c:ext>
              </c:extLst>
            </c:dLbl>
            <c:dLbl>
              <c:idx val="3"/>
              <c:layout>
                <c:manualLayout>
                  <c:x val="-5.0929803987276214E-4"/>
                  <c:y val="-2.8188261058562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82A-46E9-A149-3A79BB400B18}"/>
                </c:ext>
              </c:extLst>
            </c:dLbl>
            <c:dLbl>
              <c:idx val="4"/>
              <c:layout>
                <c:manualLayout>
                  <c:x val="-3.2494741348820758E-2"/>
                  <c:y val="2.173800601968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2A-46E9-A149-3A79BB400B18}"/>
                </c:ext>
              </c:extLst>
            </c:dLbl>
            <c:dLbl>
              <c:idx val="5"/>
              <c:layout>
                <c:manualLayout>
                  <c:x val="-1.1825170789821485E-2"/>
                  <c:y val="-2.6704523569773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82A-46E9-A149-3A79BB400B18}"/>
                </c:ext>
              </c:extLst>
            </c:dLbl>
            <c:dLbl>
              <c:idx val="6"/>
              <c:layout>
                <c:manualLayout>
                  <c:x val="-1.1954379969366E-2"/>
                  <c:y val="-2.6704523569773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82A-46E9-A149-3A79BB400B18}"/>
                </c:ext>
              </c:extLst>
            </c:dLbl>
            <c:dLbl>
              <c:idx val="7"/>
              <c:layout>
                <c:manualLayout>
                  <c:x val="-1.4184397163120567E-2"/>
                  <c:y val="-2.445842068483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2A-46E9-A149-3A79BB400B18}"/>
                </c:ext>
              </c:extLst>
            </c:dLbl>
            <c:dLbl>
              <c:idx val="8"/>
              <c:layout>
                <c:manualLayout>
                  <c:x val="-2.6004728132387706E-2"/>
                  <c:y val="3.84346610761703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82A-46E9-A149-3A79BB400B18}"/>
                </c:ext>
              </c:extLst>
            </c:dLbl>
            <c:dLbl>
              <c:idx val="9"/>
              <c:layout>
                <c:manualLayout>
                  <c:x val="-2.3640661938534278E-2"/>
                  <c:y val="3.84346610761703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2A-46E9-A149-3A79BB400B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Лист1!$B$2:$B$5</c:f>
              <c:numCache>
                <c:formatCode>0%</c:formatCode>
                <c:ptCount val="4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582A-46E9-A149-3A79BB400B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0581760"/>
        <c:axId val="251583232"/>
      </c:lineChart>
      <c:catAx>
        <c:axId val="2705817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Исследуемые шкалы,</a:t>
                </a:r>
                <a:r>
                  <a:rPr lang="ru-RU" sz="1200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характеризующие психологические причины нарушений воспитания</a:t>
                </a:r>
                <a:endParaRPr lang="ru-RU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51583232"/>
        <c:crosses val="autoZero"/>
        <c:auto val="1"/>
        <c:lblAlgn val="ctr"/>
        <c:lblOffset val="100"/>
        <c:noMultiLvlLbl val="0"/>
      </c:catAx>
      <c:valAx>
        <c:axId val="2515832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7058176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4439774940155934E-2"/>
          <c:y val="2.2014861778641308E-2"/>
          <c:w val="0.82187117556053291"/>
          <c:h val="0.8044911999636409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 уровень</c:v>
                </c:pt>
              </c:strCache>
            </c:strRef>
          </c:tx>
          <c:spPr>
            <a:ln>
              <a:solidFill>
                <a:srgbClr val="E7E6E6">
                  <a:lumMod val="75000"/>
                </a:srgbClr>
              </a:solidFill>
            </a:ln>
          </c:spPr>
          <c:marker>
            <c:spPr>
              <a:solidFill>
                <a:srgbClr val="E7E6E6">
                  <a:lumMod val="75000"/>
                </a:srgbClr>
              </a:solidFill>
            </c:spPr>
          </c:marker>
          <c:dLbls>
            <c:dLbl>
              <c:idx val="0"/>
              <c:layout>
                <c:manualLayout>
                  <c:x val="-7.7420701811100598E-2"/>
                  <c:y val="-2.5252809307927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D8-4C92-BC3E-1C0DE10A9B7C}"/>
                </c:ext>
              </c:extLst>
            </c:dLbl>
            <c:dLbl>
              <c:idx val="1"/>
              <c:layout>
                <c:manualLayout>
                  <c:x val="-3.9093949400020013E-2"/>
                  <c:y val="-3.7157571212689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D8-4C92-BC3E-1C0DE10A9B7C}"/>
                </c:ext>
              </c:extLst>
            </c:dLbl>
            <c:dLbl>
              <c:idx val="2"/>
              <c:layout>
                <c:manualLayout>
                  <c:x val="-4.3981481481481524E-2"/>
                  <c:y val="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D8-4C92-BC3E-1C0DE10A9B7C}"/>
                </c:ext>
              </c:extLst>
            </c:dLbl>
            <c:dLbl>
              <c:idx val="3"/>
              <c:layout>
                <c:manualLayout>
                  <c:x val="-3.227846152662002E-2"/>
                  <c:y val="3.8198788235582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D8-4C92-BC3E-1C0DE10A9B7C}"/>
                </c:ext>
              </c:extLst>
            </c:dLbl>
            <c:dLbl>
              <c:idx val="4"/>
              <c:layout>
                <c:manualLayout>
                  <c:x val="-5.3240740740740825E-2"/>
                  <c:y val="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D8-4C92-BC3E-1C0DE10A9B7C}"/>
                </c:ext>
              </c:extLst>
            </c:dLbl>
            <c:dLbl>
              <c:idx val="5"/>
              <c:layout>
                <c:manualLayout>
                  <c:x val="-5.0925925925925923E-2"/>
                  <c:y val="3.9682539682539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D8-4C92-BC3E-1C0DE10A9B7C}"/>
                </c:ext>
              </c:extLst>
            </c:dLbl>
            <c:dLbl>
              <c:idx val="6"/>
              <c:layout>
                <c:manualLayout>
                  <c:x val="-4.8611111111111112E-2"/>
                  <c:y val="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0D8-4C92-BC3E-1C0DE10A9B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1 шкала</c:v>
                </c:pt>
                <c:pt idx="1">
                  <c:v>2 шкала</c:v>
                </c:pt>
                <c:pt idx="2">
                  <c:v>3 шкала</c:v>
                </c:pt>
                <c:pt idx="3">
                  <c:v>4 шкала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</c:v>
                </c:pt>
                <c:pt idx="1">
                  <c:v>0.25</c:v>
                </c:pt>
                <c:pt idx="2">
                  <c:v>0.1</c:v>
                </c:pt>
                <c:pt idx="3">
                  <c:v>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00D8-4C92-BC3E-1C0DE10A9B7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spPr>
            <a:ln>
              <a:solidFill>
                <a:sysClr val="windowText" lastClr="000000">
                  <a:lumMod val="95000"/>
                  <a:lumOff val="5000"/>
                </a:sysClr>
              </a:solidFill>
            </a:ln>
          </c:spPr>
          <c:marker>
            <c:spPr>
              <a:solidFill>
                <a:sysClr val="windowText" lastClr="000000"/>
              </a:solidFill>
            </c:spPr>
          </c:marker>
          <c:dLbls>
            <c:dLbl>
              <c:idx val="0"/>
              <c:layout>
                <c:manualLayout>
                  <c:x val="-6.0185185185185182E-2"/>
                  <c:y val="-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0D8-4C92-BC3E-1C0DE10A9B7C}"/>
                </c:ext>
              </c:extLst>
            </c:dLbl>
            <c:dLbl>
              <c:idx val="1"/>
              <c:layout>
                <c:manualLayout>
                  <c:x val="-4.7579490613526683E-2"/>
                  <c:y val="7.3171315034218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0D8-4C92-BC3E-1C0DE10A9B7C}"/>
                </c:ext>
              </c:extLst>
            </c:dLbl>
            <c:dLbl>
              <c:idx val="2"/>
              <c:layout>
                <c:manualLayout>
                  <c:x val="-3.6650156633646604E-2"/>
                  <c:y val="4.59124414354747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0D8-4C92-BC3E-1C0DE10A9B7C}"/>
                </c:ext>
              </c:extLst>
            </c:dLbl>
            <c:dLbl>
              <c:idx val="3"/>
              <c:layout>
                <c:manualLayout>
                  <c:x val="-9.2525457778188276E-3"/>
                  <c:y val="3.6648259876606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0D8-4C92-BC3E-1C0DE10A9B7C}"/>
                </c:ext>
              </c:extLst>
            </c:dLbl>
            <c:dLbl>
              <c:idx val="4"/>
              <c:layout>
                <c:manualLayout>
                  <c:x val="-4.3981481481481483E-2"/>
                  <c:y val="-4.7619047619047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0D8-4C92-BC3E-1C0DE10A9B7C}"/>
                </c:ext>
              </c:extLst>
            </c:dLbl>
            <c:dLbl>
              <c:idx val="5"/>
              <c:layout>
                <c:manualLayout>
                  <c:x val="-3.2407407407407406E-2"/>
                  <c:y val="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0D8-4C92-BC3E-1C0DE10A9B7C}"/>
                </c:ext>
              </c:extLst>
            </c:dLbl>
            <c:dLbl>
              <c:idx val="6"/>
              <c:layout>
                <c:manualLayout>
                  <c:x val="-4.6296296296296467E-2"/>
                  <c:y val="3.9682227221597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0D8-4C92-BC3E-1C0DE10A9B7C}"/>
                </c:ext>
              </c:extLst>
            </c:dLbl>
            <c:spPr>
              <a:ln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1 шкала</c:v>
                </c:pt>
                <c:pt idx="1">
                  <c:v>2 шкала</c:v>
                </c:pt>
                <c:pt idx="2">
                  <c:v>3 шкала</c:v>
                </c:pt>
                <c:pt idx="3">
                  <c:v>4 шкала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0.45</c:v>
                </c:pt>
                <c:pt idx="1">
                  <c:v>0.75</c:v>
                </c:pt>
                <c:pt idx="2">
                  <c:v>0.2</c:v>
                </c:pt>
                <c:pt idx="3">
                  <c:v>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00D8-4C92-BC3E-1C0DE10A9B7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 уровень</c:v>
                </c:pt>
              </c:strCache>
            </c:strRef>
          </c:tx>
          <c:spPr>
            <a:ln>
              <a:solidFill>
                <a:srgbClr val="5B9BD5">
                  <a:lumMod val="40000"/>
                  <a:lumOff val="60000"/>
                </a:srgbClr>
              </a:solidFill>
            </a:ln>
          </c:spPr>
          <c:marker>
            <c:symbol val="triangle"/>
            <c:size val="7"/>
            <c:spPr>
              <a:solidFill>
                <a:srgbClr val="44546A">
                  <a:lumMod val="20000"/>
                  <a:lumOff val="80000"/>
                </a:srgbClr>
              </a:solidFill>
            </c:spPr>
          </c:marker>
          <c:dLbls>
            <c:dLbl>
              <c:idx val="0"/>
              <c:layout>
                <c:manualLayout>
                  <c:x val="-5.3240740740740741E-2"/>
                  <c:y val="-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0D8-4C92-BC3E-1C0DE10A9B7C}"/>
                </c:ext>
              </c:extLst>
            </c:dLbl>
            <c:dLbl>
              <c:idx val="1"/>
              <c:layout>
                <c:manualLayout>
                  <c:x val="-7.7936592236820798E-2"/>
                  <c:y val="-2.922134733158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0D8-4C92-BC3E-1C0DE10A9B7C}"/>
                </c:ext>
              </c:extLst>
            </c:dLbl>
            <c:dLbl>
              <c:idx val="2"/>
              <c:layout>
                <c:manualLayout>
                  <c:x val="-5.7870370370370371E-2"/>
                  <c:y val="-4.3650793650793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0D8-4C92-BC3E-1C0DE10A9B7C}"/>
                </c:ext>
              </c:extLst>
            </c:dLbl>
            <c:dLbl>
              <c:idx val="3"/>
              <c:layout>
                <c:manualLayout>
                  <c:x val="-2.1342392684785369E-2"/>
                  <c:y val="3.2106782106782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0D8-4C92-BC3E-1C0DE10A9B7C}"/>
                </c:ext>
              </c:extLst>
            </c:dLbl>
            <c:dLbl>
              <c:idx val="4"/>
              <c:layout>
                <c:manualLayout>
                  <c:x val="-5.0925925925926013E-2"/>
                  <c:y val="5.1586989126359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0D8-4C92-BC3E-1C0DE10A9B7C}"/>
                </c:ext>
              </c:extLst>
            </c:dLbl>
            <c:dLbl>
              <c:idx val="5"/>
              <c:layout>
                <c:manualLayout>
                  <c:x val="-4.6296296296296294E-2"/>
                  <c:y val="-4.3650793650793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0D8-4C92-BC3E-1C0DE10A9B7C}"/>
                </c:ext>
              </c:extLst>
            </c:dLbl>
            <c:dLbl>
              <c:idx val="6"/>
              <c:layout>
                <c:manualLayout>
                  <c:x val="-4.3981481481481483E-2"/>
                  <c:y val="-4.3650793650793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0D8-4C92-BC3E-1C0DE10A9B7C}"/>
                </c:ext>
              </c:extLst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1 шкала</c:v>
                </c:pt>
                <c:pt idx="1">
                  <c:v>2 шкала</c:v>
                </c:pt>
                <c:pt idx="2">
                  <c:v>3 шкала</c:v>
                </c:pt>
                <c:pt idx="3">
                  <c:v>4 шкала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</c:v>
                </c:pt>
                <c:pt idx="2">
                  <c:v>0.7</c:v>
                </c:pt>
                <c:pt idx="3">
                  <c:v>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00D8-4C92-BC3E-1C0DE10A9B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3220608"/>
        <c:axId val="142577024"/>
      </c:lineChart>
      <c:catAx>
        <c:axId val="2332206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Исследуемые шкалы уровня общения между супругами 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142577024"/>
        <c:crosses val="autoZero"/>
        <c:auto val="1"/>
        <c:lblAlgn val="ctr"/>
        <c:lblOffset val="100"/>
        <c:noMultiLvlLbl val="0"/>
      </c:catAx>
      <c:valAx>
        <c:axId val="1425770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332206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8059551573648606E-2"/>
          <c:y val="0"/>
          <c:w val="0.84876828996082232"/>
          <c:h val="6.9811412462331093E-2"/>
        </c:manualLayout>
      </c:layout>
      <c:overlay val="0"/>
      <c:txPr>
        <a:bodyPr/>
        <a:lstStyle/>
        <a:p>
          <a:pPr>
            <a:defRPr baseline="0">
              <a:latin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9777018341915478E-2"/>
          <c:y val="2.2014779599090994E-2"/>
          <c:w val="0.90740392238360235"/>
          <c:h val="0.8184673456698415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 уровень</c:v>
                </c:pt>
              </c:strCache>
            </c:strRef>
          </c:tx>
          <c:spPr>
            <a:ln>
              <a:solidFill>
                <a:srgbClr val="E7E6E6">
                  <a:lumMod val="75000"/>
                </a:srgbClr>
              </a:solidFill>
            </a:ln>
          </c:spPr>
          <c:marker>
            <c:spPr>
              <a:solidFill>
                <a:srgbClr val="E7E6E6">
                  <a:lumMod val="75000"/>
                </a:srgbClr>
              </a:solidFill>
            </c:spPr>
          </c:marker>
          <c:dLbls>
            <c:dLbl>
              <c:idx val="0"/>
              <c:layout>
                <c:manualLayout>
                  <c:x val="-6.0314152446486732E-2"/>
                  <c:y val="3.0651986111798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11E-4A97-8366-1CEF2548E3D7}"/>
                </c:ext>
              </c:extLst>
            </c:dLbl>
            <c:dLbl>
              <c:idx val="1"/>
              <c:layout>
                <c:manualLayout>
                  <c:x val="-1.2212228969912486E-2"/>
                  <c:y val="-3.0169695769160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11E-4A97-8366-1CEF2548E3D7}"/>
                </c:ext>
              </c:extLst>
            </c:dLbl>
            <c:dLbl>
              <c:idx val="2"/>
              <c:layout>
                <c:manualLayout>
                  <c:x val="-4.3981481481481524E-2"/>
                  <c:y val="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11E-4A97-8366-1CEF2548E3D7}"/>
                </c:ext>
              </c:extLst>
            </c:dLbl>
            <c:dLbl>
              <c:idx val="3"/>
              <c:layout>
                <c:manualLayout>
                  <c:x val="-2.9531407547663579E-3"/>
                  <c:y val="-2.1200140862895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11E-4A97-8366-1CEF2548E3D7}"/>
                </c:ext>
              </c:extLst>
            </c:dLbl>
            <c:dLbl>
              <c:idx val="4"/>
              <c:layout>
                <c:manualLayout>
                  <c:x val="-1.169633854419224E-2"/>
                  <c:y val="3.5714246411022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11E-4A97-8366-1CEF2548E3D7}"/>
                </c:ext>
              </c:extLst>
            </c:dLbl>
            <c:dLbl>
              <c:idx val="5"/>
              <c:layout>
                <c:manualLayout>
                  <c:x val="-5.0925925925925923E-2"/>
                  <c:y val="3.9682539682539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11E-4A97-8366-1CEF2548E3D7}"/>
                </c:ext>
              </c:extLst>
            </c:dLbl>
            <c:dLbl>
              <c:idx val="6"/>
              <c:layout>
                <c:manualLayout>
                  <c:x val="-4.8611111111111112E-2"/>
                  <c:y val="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11E-4A97-8366-1CEF2548E3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1 шкала</c:v>
                </c:pt>
                <c:pt idx="1">
                  <c:v>2 шкала</c:v>
                </c:pt>
                <c:pt idx="2">
                  <c:v>3 шкала</c:v>
                </c:pt>
                <c:pt idx="3">
                  <c:v>4 шкала</c:v>
                </c:pt>
                <c:pt idx="4">
                  <c:v>5 шкала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0.5</c:v>
                </c:pt>
                <c:pt idx="1">
                  <c:v>0.2</c:v>
                </c:pt>
                <c:pt idx="2">
                  <c:v>0.1</c:v>
                </c:pt>
                <c:pt idx="3">
                  <c:v>0</c:v>
                </c:pt>
                <c:pt idx="4">
                  <c:v>0.35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11E-4A97-8366-1CEF2548E3D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spPr>
            <a:ln>
              <a:solidFill>
                <a:sysClr val="windowText" lastClr="000000">
                  <a:lumMod val="95000"/>
                  <a:lumOff val="5000"/>
                </a:sysClr>
              </a:solidFill>
            </a:ln>
          </c:spPr>
          <c:marker>
            <c:spPr>
              <a:solidFill>
                <a:sysClr val="windowText" lastClr="000000"/>
              </a:solidFill>
            </c:spPr>
          </c:marker>
          <c:dLbls>
            <c:dLbl>
              <c:idx val="0"/>
              <c:layout>
                <c:manualLayout>
                  <c:x val="-6.0185185185185182E-2"/>
                  <c:y val="-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11E-4A97-8366-1CEF2548E3D7}"/>
                </c:ext>
              </c:extLst>
            </c:dLbl>
            <c:dLbl>
              <c:idx val="1"/>
              <c:layout>
                <c:manualLayout>
                  <c:x val="-3.04729412489128E-2"/>
                  <c:y val="3.8230795049989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11E-4A97-8366-1CEF2548E3D7}"/>
                </c:ext>
              </c:extLst>
            </c:dLbl>
            <c:dLbl>
              <c:idx val="2"/>
              <c:layout>
                <c:manualLayout>
                  <c:x val="-3.6650156633646604E-2"/>
                  <c:y val="3.5430319637718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11E-4A97-8366-1CEF2548E3D7}"/>
                </c:ext>
              </c:extLst>
            </c:dLbl>
            <c:dLbl>
              <c:idx val="3"/>
              <c:layout>
                <c:manualLayout>
                  <c:x val="-5.812840110528706E-2"/>
                  <c:y val="4.0142348558631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11E-4A97-8366-1CEF2548E3D7}"/>
                </c:ext>
              </c:extLst>
            </c:dLbl>
            <c:dLbl>
              <c:idx val="4"/>
              <c:layout>
                <c:manualLayout>
                  <c:x val="-1.4656021736285897E-2"/>
                  <c:y val="2.925023523003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11E-4A97-8366-1CEF2548E3D7}"/>
                </c:ext>
              </c:extLst>
            </c:dLbl>
            <c:dLbl>
              <c:idx val="5"/>
              <c:layout>
                <c:manualLayout>
                  <c:x val="-3.2407407407407406E-2"/>
                  <c:y val="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11E-4A97-8366-1CEF2548E3D7}"/>
                </c:ext>
              </c:extLst>
            </c:dLbl>
            <c:dLbl>
              <c:idx val="6"/>
              <c:layout>
                <c:manualLayout>
                  <c:x val="-4.6296296296296467E-2"/>
                  <c:y val="3.9682227221597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11E-4A97-8366-1CEF2548E3D7}"/>
                </c:ext>
              </c:extLst>
            </c:dLbl>
            <c:spPr>
              <a:ln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1 шкала</c:v>
                </c:pt>
                <c:pt idx="1">
                  <c:v>2 шкала</c:v>
                </c:pt>
                <c:pt idx="2">
                  <c:v>3 шкала</c:v>
                </c:pt>
                <c:pt idx="3">
                  <c:v>4 шкала</c:v>
                </c:pt>
                <c:pt idx="4">
                  <c:v>5 шкала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0.5</c:v>
                </c:pt>
                <c:pt idx="1">
                  <c:v>0.45</c:v>
                </c:pt>
                <c:pt idx="2">
                  <c:v>0.45</c:v>
                </c:pt>
                <c:pt idx="3">
                  <c:v>0.5</c:v>
                </c:pt>
                <c:pt idx="4">
                  <c:v>0.65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B11E-4A97-8366-1CEF2548E3D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 уровень</c:v>
                </c:pt>
              </c:strCache>
            </c:strRef>
          </c:tx>
          <c:spPr>
            <a:ln>
              <a:solidFill>
                <a:srgbClr val="5B9BD5">
                  <a:lumMod val="40000"/>
                  <a:lumOff val="60000"/>
                </a:srgbClr>
              </a:solidFill>
            </a:ln>
          </c:spPr>
          <c:marker>
            <c:symbol val="triangle"/>
            <c:size val="7"/>
            <c:spPr>
              <a:solidFill>
                <a:srgbClr val="44546A">
                  <a:lumMod val="20000"/>
                  <a:lumOff val="80000"/>
                </a:srgbClr>
              </a:solidFill>
            </c:spPr>
          </c:marker>
          <c:dLbls>
            <c:dLbl>
              <c:idx val="0"/>
              <c:layout>
                <c:manualLayout>
                  <c:x val="-5.3240740740740741E-2"/>
                  <c:y val="-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11E-4A97-8366-1CEF2548E3D7}"/>
                </c:ext>
              </c:extLst>
            </c:dLbl>
            <c:dLbl>
              <c:idx val="1"/>
              <c:layout>
                <c:manualLayout>
                  <c:x val="-7.793659223682084E-2"/>
                  <c:y val="-8.25698674458145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11E-4A97-8366-1CEF2548E3D7}"/>
                </c:ext>
              </c:extLst>
            </c:dLbl>
            <c:dLbl>
              <c:idx val="2"/>
              <c:layout>
                <c:manualLayout>
                  <c:x val="-3.5876224782752597E-2"/>
                  <c:y val="-4.36509901671096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11E-4A97-8366-1CEF2548E3D7}"/>
                </c:ext>
              </c:extLst>
            </c:dLbl>
            <c:dLbl>
              <c:idx val="3"/>
              <c:layout>
                <c:manualLayout>
                  <c:x val="-6.0443269371387227E-2"/>
                  <c:y val="-4.1268976598051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11E-4A97-8366-1CEF2548E3D7}"/>
                </c:ext>
              </c:extLst>
            </c:dLbl>
            <c:dLbl>
              <c:idx val="4"/>
              <c:layout>
                <c:manualLayout>
                  <c:x val="-6.9376775117186602E-3"/>
                  <c:y val="-2.8776473695505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11E-4A97-8366-1CEF2548E3D7}"/>
                </c:ext>
              </c:extLst>
            </c:dLbl>
            <c:dLbl>
              <c:idx val="5"/>
              <c:layout>
                <c:manualLayout>
                  <c:x val="-4.6296296296296294E-2"/>
                  <c:y val="-4.3650793650793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11E-4A97-8366-1CEF2548E3D7}"/>
                </c:ext>
              </c:extLst>
            </c:dLbl>
            <c:dLbl>
              <c:idx val="6"/>
              <c:layout>
                <c:manualLayout>
                  <c:x val="-4.3981481481481483E-2"/>
                  <c:y val="-4.3650793650793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11E-4A97-8366-1CEF2548E3D7}"/>
                </c:ext>
              </c:extLst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1 шкала</c:v>
                </c:pt>
                <c:pt idx="1">
                  <c:v>2 шкала</c:v>
                </c:pt>
                <c:pt idx="2">
                  <c:v>3 шкала</c:v>
                </c:pt>
                <c:pt idx="3">
                  <c:v>4 шкала</c:v>
                </c:pt>
                <c:pt idx="4">
                  <c:v>5 шкала</c:v>
                </c:pt>
              </c:strCache>
            </c:strRef>
          </c:cat>
          <c:val>
            <c:numRef>
              <c:f>Лист1!$D$2:$D$6</c:f>
              <c:numCache>
                <c:formatCode>0%</c:formatCode>
                <c:ptCount val="5"/>
                <c:pt idx="0">
                  <c:v>0</c:v>
                </c:pt>
                <c:pt idx="1">
                  <c:v>0.35</c:v>
                </c:pt>
                <c:pt idx="2">
                  <c:v>0.45</c:v>
                </c:pt>
                <c:pt idx="3">
                  <c:v>0.5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B11E-4A97-8366-1CEF2548E3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5281408"/>
        <c:axId val="211754304"/>
      </c:lineChart>
      <c:catAx>
        <c:axId val="2352814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Исследуемые шкалы уровня общения между супругами 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211754304"/>
        <c:crosses val="autoZero"/>
        <c:auto val="1"/>
        <c:lblAlgn val="ctr"/>
        <c:lblOffset val="100"/>
        <c:noMultiLvlLbl val="0"/>
      </c:catAx>
      <c:valAx>
        <c:axId val="2117543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352814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8284380508154954E-2"/>
          <c:y val="0"/>
          <c:w val="0.84876828996082232"/>
          <c:h val="6.9811412462331093E-2"/>
        </c:manualLayout>
      </c:layout>
      <c:overlay val="0"/>
      <c:txPr>
        <a:bodyPr/>
        <a:lstStyle/>
        <a:p>
          <a:pPr>
            <a:defRPr baseline="0">
              <a:latin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9777018341915478E-2"/>
          <c:y val="2.2014779599090994E-2"/>
          <c:w val="0.90740392238360235"/>
          <c:h val="0.8184673456698415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 уровень</c:v>
                </c:pt>
              </c:strCache>
            </c:strRef>
          </c:tx>
          <c:spPr>
            <a:ln>
              <a:solidFill>
                <a:srgbClr val="E7E6E6">
                  <a:lumMod val="75000"/>
                </a:srgbClr>
              </a:solidFill>
            </a:ln>
          </c:spPr>
          <c:marker>
            <c:spPr>
              <a:solidFill>
                <a:srgbClr val="E7E6E6">
                  <a:lumMod val="75000"/>
                </a:srgbClr>
              </a:solidFill>
            </c:spPr>
          </c:marker>
          <c:dLbls>
            <c:dLbl>
              <c:idx val="0"/>
              <c:layout>
                <c:manualLayout>
                  <c:x val="-7.0089323511980356E-2"/>
                  <c:y val="-2.17589153557063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3FA-4664-93D4-E17591758E4B}"/>
                </c:ext>
              </c:extLst>
            </c:dLbl>
            <c:dLbl>
              <c:idx val="1"/>
              <c:layout>
                <c:manualLayout>
                  <c:x val="-1.2212228969912486E-2"/>
                  <c:y val="-3.0169695769160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FA-4664-93D4-E17591758E4B}"/>
                </c:ext>
              </c:extLst>
            </c:dLbl>
            <c:dLbl>
              <c:idx val="2"/>
              <c:layout>
                <c:manualLayout>
                  <c:x val="-4.3981481481481524E-2"/>
                  <c:y val="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FA-4664-93D4-E17591758E4B}"/>
                </c:ext>
              </c:extLst>
            </c:dLbl>
            <c:dLbl>
              <c:idx val="3"/>
              <c:layout>
                <c:manualLayout>
                  <c:x val="-2.9531407547663579E-3"/>
                  <c:y val="-2.1200140862895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FA-4664-93D4-E17591758E4B}"/>
                </c:ext>
              </c:extLst>
            </c:dLbl>
            <c:dLbl>
              <c:idx val="4"/>
              <c:layout>
                <c:manualLayout>
                  <c:x val="-8.0122536002647765E-2"/>
                  <c:y val="-2.3685050374992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FA-4664-93D4-E17591758E4B}"/>
                </c:ext>
              </c:extLst>
            </c:dLbl>
            <c:dLbl>
              <c:idx val="5"/>
              <c:layout>
                <c:manualLayout>
                  <c:x val="-5.0925925925925923E-2"/>
                  <c:y val="3.9682539682539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FA-4664-93D4-E17591758E4B}"/>
                </c:ext>
              </c:extLst>
            </c:dLbl>
            <c:dLbl>
              <c:idx val="6"/>
              <c:layout>
                <c:manualLayout>
                  <c:x val="-4.8611111111111112E-2"/>
                  <c:y val="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3FA-4664-93D4-E17591758E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1 шкала</c:v>
                </c:pt>
                <c:pt idx="1">
                  <c:v>2 шкала</c:v>
                </c:pt>
                <c:pt idx="2">
                  <c:v>3 шкала</c:v>
                </c:pt>
                <c:pt idx="3">
                  <c:v>4 шкала</c:v>
                </c:pt>
                <c:pt idx="4">
                  <c:v>5 шкала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</c:v>
                </c:pt>
                <c:pt idx="1">
                  <c:v>0.1</c:v>
                </c:pt>
                <c:pt idx="2">
                  <c:v>0.1</c:v>
                </c:pt>
                <c:pt idx="3">
                  <c:v>0.6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3FA-4664-93D4-E17591758E4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spPr>
            <a:ln>
              <a:solidFill>
                <a:sysClr val="windowText" lastClr="000000">
                  <a:lumMod val="95000"/>
                  <a:lumOff val="5000"/>
                </a:sysClr>
              </a:solidFill>
            </a:ln>
          </c:spPr>
          <c:marker>
            <c:spPr>
              <a:solidFill>
                <a:sysClr val="windowText" lastClr="000000"/>
              </a:solidFill>
            </c:spPr>
          </c:marker>
          <c:dLbls>
            <c:dLbl>
              <c:idx val="0"/>
              <c:layout>
                <c:manualLayout>
                  <c:x val="-6.0185227946213449E-2"/>
                  <c:y val="-2.9200437995565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3FA-4664-93D4-E17591758E4B}"/>
                </c:ext>
              </c:extLst>
            </c:dLbl>
            <c:dLbl>
              <c:idx val="1"/>
              <c:layout>
                <c:manualLayout>
                  <c:x val="-3.04729412489128E-2"/>
                  <c:y val="3.8230795049989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3FA-4664-93D4-E17591758E4B}"/>
                </c:ext>
              </c:extLst>
            </c:dLbl>
            <c:dLbl>
              <c:idx val="2"/>
              <c:layout>
                <c:manualLayout>
                  <c:x val="-4.1537742166393422E-2"/>
                  <c:y val="-3.7944942416789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3FA-4664-93D4-E17591758E4B}"/>
                </c:ext>
              </c:extLst>
            </c:dLbl>
            <c:dLbl>
              <c:idx val="3"/>
              <c:layout>
                <c:manualLayout>
                  <c:x val="-2.880288790880612E-2"/>
                  <c:y val="2.6166108167296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3FA-4664-93D4-E17591758E4B}"/>
                </c:ext>
              </c:extLst>
            </c:dLbl>
            <c:dLbl>
              <c:idx val="4"/>
              <c:layout>
                <c:manualLayout>
                  <c:x val="-1.4656021736285897E-2"/>
                  <c:y val="2.925023523003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3FA-4664-93D4-E17591758E4B}"/>
                </c:ext>
              </c:extLst>
            </c:dLbl>
            <c:dLbl>
              <c:idx val="5"/>
              <c:layout>
                <c:manualLayout>
                  <c:x val="-3.2407407407407406E-2"/>
                  <c:y val="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3FA-4664-93D4-E17591758E4B}"/>
                </c:ext>
              </c:extLst>
            </c:dLbl>
            <c:dLbl>
              <c:idx val="6"/>
              <c:layout>
                <c:manualLayout>
                  <c:x val="-4.6296296296296467E-2"/>
                  <c:y val="3.9682227221597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3FA-4664-93D4-E17591758E4B}"/>
                </c:ext>
              </c:extLst>
            </c:dLbl>
            <c:spPr>
              <a:ln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1 шкала</c:v>
                </c:pt>
                <c:pt idx="1">
                  <c:v>2 шкала</c:v>
                </c:pt>
                <c:pt idx="2">
                  <c:v>3 шкала</c:v>
                </c:pt>
                <c:pt idx="3">
                  <c:v>4 шкала</c:v>
                </c:pt>
                <c:pt idx="4">
                  <c:v>5 шкала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0.65</c:v>
                </c:pt>
                <c:pt idx="1">
                  <c:v>0.4</c:v>
                </c:pt>
                <c:pt idx="2">
                  <c:v>0.5</c:v>
                </c:pt>
                <c:pt idx="3">
                  <c:v>0.15</c:v>
                </c:pt>
                <c:pt idx="4">
                  <c:v>0.85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43FA-4664-93D4-E17591758E4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 уровень</c:v>
                </c:pt>
              </c:strCache>
            </c:strRef>
          </c:tx>
          <c:spPr>
            <a:ln>
              <a:solidFill>
                <a:srgbClr val="5B9BD5">
                  <a:lumMod val="40000"/>
                  <a:lumOff val="60000"/>
                </a:srgbClr>
              </a:solidFill>
            </a:ln>
          </c:spPr>
          <c:marker>
            <c:symbol val="triangle"/>
            <c:size val="7"/>
            <c:spPr>
              <a:solidFill>
                <a:srgbClr val="44546A">
                  <a:lumMod val="20000"/>
                  <a:lumOff val="80000"/>
                </a:srgbClr>
              </a:solidFill>
            </c:spPr>
          </c:marker>
          <c:dLbls>
            <c:dLbl>
              <c:idx val="0"/>
              <c:layout>
                <c:manualLayout>
                  <c:x val="-5.3240815572540234E-2"/>
                  <c:y val="-2.52320661175214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3FA-4664-93D4-E17591758E4B}"/>
                </c:ext>
              </c:extLst>
            </c:dLbl>
            <c:dLbl>
              <c:idx val="1"/>
              <c:layout>
                <c:manualLayout>
                  <c:x val="-5.3498664573086677E-2"/>
                  <c:y val="-4.66916478207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3FA-4664-93D4-E17591758E4B}"/>
                </c:ext>
              </c:extLst>
            </c:dLbl>
            <c:dLbl>
              <c:idx val="2"/>
              <c:layout>
                <c:manualLayout>
                  <c:x val="-5.2982774147366567E-2"/>
                  <c:y val="-4.0156930069275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3FA-4664-93D4-E17591758E4B}"/>
                </c:ext>
              </c:extLst>
            </c:dLbl>
            <c:dLbl>
              <c:idx val="3"/>
              <c:layout>
                <c:manualLayout>
                  <c:x val="-4.0893119665027206E-2"/>
                  <c:y val="-3.0786796304550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3FA-4664-93D4-E17591758E4B}"/>
                </c:ext>
              </c:extLst>
            </c:dLbl>
            <c:dLbl>
              <c:idx val="4"/>
              <c:layout>
                <c:manualLayout>
                  <c:x val="-1.4269055810838895E-2"/>
                  <c:y val="-2.528241359767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3FA-4664-93D4-E17591758E4B}"/>
                </c:ext>
              </c:extLst>
            </c:dLbl>
            <c:dLbl>
              <c:idx val="5"/>
              <c:layout>
                <c:manualLayout>
                  <c:x val="-4.6296296296296294E-2"/>
                  <c:y val="-4.3650793650793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3FA-4664-93D4-E17591758E4B}"/>
                </c:ext>
              </c:extLst>
            </c:dLbl>
            <c:dLbl>
              <c:idx val="6"/>
              <c:layout>
                <c:manualLayout>
                  <c:x val="-4.3981481481481483E-2"/>
                  <c:y val="-4.3650793650793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3FA-4664-93D4-E17591758E4B}"/>
                </c:ext>
              </c:extLst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1 шкала</c:v>
                </c:pt>
                <c:pt idx="1">
                  <c:v>2 шкала</c:v>
                </c:pt>
                <c:pt idx="2">
                  <c:v>3 шкала</c:v>
                </c:pt>
                <c:pt idx="3">
                  <c:v>4 шкала</c:v>
                </c:pt>
                <c:pt idx="4">
                  <c:v>5 шкала</c:v>
                </c:pt>
              </c:strCache>
            </c:strRef>
          </c:cat>
          <c:val>
            <c:numRef>
              <c:f>Лист1!$D$2:$D$6</c:f>
              <c:numCache>
                <c:formatCode>0%</c:formatCode>
                <c:ptCount val="5"/>
                <c:pt idx="0">
                  <c:v>0.35</c:v>
                </c:pt>
                <c:pt idx="1">
                  <c:v>0.5</c:v>
                </c:pt>
                <c:pt idx="2">
                  <c:v>0.4</c:v>
                </c:pt>
                <c:pt idx="3">
                  <c:v>0.25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43FA-4664-93D4-E17591758E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9242240"/>
        <c:axId val="233814784"/>
      </c:lineChart>
      <c:catAx>
        <c:axId val="239242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Исследуемые шкалы уровня общения между супругами 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233814784"/>
        <c:crosses val="autoZero"/>
        <c:auto val="1"/>
        <c:lblAlgn val="ctr"/>
        <c:lblOffset val="100"/>
        <c:noMultiLvlLbl val="0"/>
      </c:catAx>
      <c:valAx>
        <c:axId val="2338147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392422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8284380508154954E-2"/>
          <c:y val="0"/>
          <c:w val="0.84876828996082232"/>
          <c:h val="6.9811412462331093E-2"/>
        </c:manualLayout>
      </c:layout>
      <c:overlay val="0"/>
      <c:txPr>
        <a:bodyPr/>
        <a:lstStyle/>
        <a:p>
          <a:pPr>
            <a:defRPr baseline="0">
              <a:latin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9777018341915478E-2"/>
          <c:y val="2.2014779599090994E-2"/>
          <c:w val="0.90740392238360235"/>
          <c:h val="0.8184673456698415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 уровень</c:v>
                </c:pt>
              </c:strCache>
            </c:strRef>
          </c:tx>
          <c:spPr>
            <a:ln>
              <a:solidFill>
                <a:srgbClr val="E7E6E6">
                  <a:lumMod val="75000"/>
                </a:srgbClr>
              </a:solidFill>
            </a:ln>
          </c:spPr>
          <c:marker>
            <c:spPr>
              <a:solidFill>
                <a:srgbClr val="E7E6E6">
                  <a:lumMod val="75000"/>
                </a:srgbClr>
              </a:solidFill>
            </c:spPr>
          </c:marker>
          <c:dLbls>
            <c:dLbl>
              <c:idx val="0"/>
              <c:layout>
                <c:manualLayout>
                  <c:x val="-1.3882282310019166E-2"/>
                  <c:y val="-3.5735155747041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0E-4085-9B58-F58D55260CB3}"/>
                </c:ext>
              </c:extLst>
            </c:dLbl>
            <c:dLbl>
              <c:idx val="1"/>
              <c:layout>
                <c:manualLayout>
                  <c:x val="-1.2212228969912486E-2"/>
                  <c:y val="-4.0651876062661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0E-4085-9B58-F58D55260CB3}"/>
                </c:ext>
              </c:extLst>
            </c:dLbl>
            <c:dLbl>
              <c:idx val="2"/>
              <c:layout>
                <c:manualLayout>
                  <c:x val="-1.4656021736285897E-2"/>
                  <c:y val="-3.3692643765441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60E-4085-9B58-F58D55260CB3}"/>
                </c:ext>
              </c:extLst>
            </c:dLbl>
            <c:dLbl>
              <c:idx val="3"/>
              <c:layout>
                <c:manualLayout>
                  <c:x val="-5.0929803987276214E-4"/>
                  <c:y val="-2.8188261058562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60E-4085-9B58-F58D55260CB3}"/>
                </c:ext>
              </c:extLst>
            </c:dLbl>
            <c:dLbl>
              <c:idx val="4"/>
              <c:layout>
                <c:manualLayout>
                  <c:x val="2.9662256294209557E-3"/>
                  <c:y val="-1.6696655056482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60E-4085-9B58-F58D55260CB3}"/>
                </c:ext>
              </c:extLst>
            </c:dLbl>
            <c:dLbl>
              <c:idx val="5"/>
              <c:layout>
                <c:manualLayout>
                  <c:x val="-1.1825263044465482E-2"/>
                  <c:y val="-2.6704523569773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60E-4085-9B58-F58D55260CB3}"/>
                </c:ext>
              </c:extLst>
            </c:dLbl>
            <c:dLbl>
              <c:idx val="6"/>
              <c:layout>
                <c:manualLayout>
                  <c:x val="-1.1954379969366E-2"/>
                  <c:y val="-2.6704523569773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60E-4085-9B58-F58D55260C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1 шкала</c:v>
                </c:pt>
                <c:pt idx="1">
                  <c:v>2 шкала</c:v>
                </c:pt>
                <c:pt idx="2">
                  <c:v>3 шкала</c:v>
                </c:pt>
                <c:pt idx="3">
                  <c:v>4 шкала</c:v>
                </c:pt>
                <c:pt idx="4">
                  <c:v>5 шкала</c:v>
                </c:pt>
                <c:pt idx="5">
                  <c:v>6 шкала</c:v>
                </c:pt>
                <c:pt idx="6">
                  <c:v>7 шкала</c:v>
                </c:pt>
                <c:pt idx="7">
                  <c:v>8 шкала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60E-4085-9B58-F58D55260CB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spPr>
            <a:ln>
              <a:solidFill>
                <a:sysClr val="windowText" lastClr="000000">
                  <a:lumMod val="95000"/>
                  <a:lumOff val="5000"/>
                </a:sysClr>
              </a:solidFill>
            </a:ln>
          </c:spPr>
          <c:marker>
            <c:spPr>
              <a:solidFill>
                <a:sysClr val="windowText" lastClr="000000"/>
              </a:solidFill>
            </c:spPr>
          </c:marker>
          <c:dLbls>
            <c:dLbl>
              <c:idx val="0"/>
              <c:layout>
                <c:manualLayout>
                  <c:x val="-6.0185185185185182E-2"/>
                  <c:y val="-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60E-4085-9B58-F58D55260CB3}"/>
                </c:ext>
              </c:extLst>
            </c:dLbl>
            <c:dLbl>
              <c:idx val="1"/>
              <c:layout>
                <c:manualLayout>
                  <c:x val="-5.2467268570900776E-2"/>
                  <c:y val="3.8230795049989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60E-4085-9B58-F58D55260CB3}"/>
                </c:ext>
              </c:extLst>
            </c:dLbl>
            <c:dLbl>
              <c:idx val="2"/>
              <c:layout>
                <c:manualLayout>
                  <c:x val="-3.6650156633646604E-2"/>
                  <c:y val="3.5430319637718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60E-4085-9B58-F58D55260CB3}"/>
                </c:ext>
              </c:extLst>
            </c:dLbl>
            <c:dLbl>
              <c:idx val="3"/>
              <c:layout>
                <c:manualLayout>
                  <c:x val="-2.6359095142432711E-2"/>
                  <c:y val="4.3636408656465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60E-4085-9B58-F58D55260CB3}"/>
                </c:ext>
              </c:extLst>
            </c:dLbl>
            <c:dLbl>
              <c:idx val="4"/>
              <c:layout>
                <c:manualLayout>
                  <c:x val="-6.3531877063754127E-2"/>
                  <c:y val="3.973241552353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60E-4085-9B58-F58D55260CB3}"/>
                </c:ext>
              </c:extLst>
            </c:dLbl>
            <c:dLbl>
              <c:idx val="5"/>
              <c:layout>
                <c:manualLayout>
                  <c:x val="-4.4626349858760232E-2"/>
                  <c:y val="3.571424641102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60E-4085-9B58-F58D55260CB3}"/>
                </c:ext>
              </c:extLst>
            </c:dLbl>
            <c:dLbl>
              <c:idx val="6"/>
              <c:layout>
                <c:manualLayout>
                  <c:x val="-4.6296296296296467E-2"/>
                  <c:y val="3.9682227221597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60E-4085-9B58-F58D55260CB3}"/>
                </c:ext>
              </c:extLst>
            </c:dLbl>
            <c:dLbl>
              <c:idx val="7"/>
              <c:layout>
                <c:manualLayout>
                  <c:x val="-1.4662756598240649E-2"/>
                  <c:y val="-3.49406009783368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60E-4085-9B58-F58D55260CB3}"/>
                </c:ext>
              </c:extLst>
            </c:dLbl>
            <c:spPr>
              <a:ln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1 шкала</c:v>
                </c:pt>
                <c:pt idx="1">
                  <c:v>2 шкала</c:v>
                </c:pt>
                <c:pt idx="2">
                  <c:v>3 шкала</c:v>
                </c:pt>
                <c:pt idx="3">
                  <c:v>4 шкала</c:v>
                </c:pt>
                <c:pt idx="4">
                  <c:v>5 шкала</c:v>
                </c:pt>
                <c:pt idx="5">
                  <c:v>6 шкала</c:v>
                </c:pt>
                <c:pt idx="6">
                  <c:v>7 шкала</c:v>
                </c:pt>
                <c:pt idx="7">
                  <c:v>8 шкала</c:v>
                </c:pt>
              </c:strCache>
            </c:strRef>
          </c:cat>
          <c:val>
            <c:numRef>
              <c:f>Лист1!$C$2:$C$9</c:f>
              <c:numCache>
                <c:formatCode>0%</c:formatCode>
                <c:ptCount val="8"/>
                <c:pt idx="0">
                  <c:v>0.85</c:v>
                </c:pt>
                <c:pt idx="1">
                  <c:v>0.9</c:v>
                </c:pt>
                <c:pt idx="2">
                  <c:v>0.7</c:v>
                </c:pt>
                <c:pt idx="3">
                  <c:v>0.95</c:v>
                </c:pt>
                <c:pt idx="4">
                  <c:v>1</c:v>
                </c:pt>
                <c:pt idx="5">
                  <c:v>0.8</c:v>
                </c:pt>
                <c:pt idx="6">
                  <c:v>0.9</c:v>
                </c:pt>
                <c:pt idx="7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E60E-4085-9B58-F58D55260CB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 уровень</c:v>
                </c:pt>
              </c:strCache>
            </c:strRef>
          </c:tx>
          <c:spPr>
            <a:ln>
              <a:solidFill>
                <a:srgbClr val="5B9BD5">
                  <a:lumMod val="40000"/>
                  <a:lumOff val="60000"/>
                </a:srgbClr>
              </a:solidFill>
            </a:ln>
          </c:spPr>
          <c:marker>
            <c:symbol val="triangle"/>
            <c:size val="7"/>
            <c:spPr>
              <a:solidFill>
                <a:srgbClr val="44546A">
                  <a:lumMod val="20000"/>
                  <a:lumOff val="80000"/>
                </a:srgbClr>
              </a:solidFill>
            </c:spPr>
          </c:marker>
          <c:dLbls>
            <c:dLbl>
              <c:idx val="0"/>
              <c:layout>
                <c:manualLayout>
                  <c:x val="-5.3240740740740741E-2"/>
                  <c:y val="-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60E-4085-9B58-F58D55260CB3}"/>
                </c:ext>
              </c:extLst>
            </c:dLbl>
            <c:dLbl>
              <c:idx val="1"/>
              <c:layout>
                <c:manualLayout>
                  <c:x val="-6.0830235296834227E-2"/>
                  <c:y val="-3.2715407429417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60E-4085-9B58-F58D55260CB3}"/>
                </c:ext>
              </c:extLst>
            </c:dLbl>
            <c:dLbl>
              <c:idx val="2"/>
              <c:layout>
                <c:manualLayout>
                  <c:x val="-3.5876224782752597E-2"/>
                  <c:y val="-4.36509901671096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60E-4085-9B58-F58D55260CB3}"/>
                </c:ext>
              </c:extLst>
            </c:dLbl>
            <c:dLbl>
              <c:idx val="3"/>
              <c:layout>
                <c:manualLayout>
                  <c:x val="-3.3561548941279613E-2"/>
                  <c:y val="-4.82570967937183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60E-4085-9B58-F58D55260CB3}"/>
                </c:ext>
              </c:extLst>
            </c:dLbl>
            <c:dLbl>
              <c:idx val="4"/>
              <c:layout>
                <c:manualLayout>
                  <c:x val="-4.1150776240946423E-2"/>
                  <c:y val="-3.9258653989006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60E-4085-9B58-F58D55260CB3}"/>
                </c:ext>
              </c:extLst>
            </c:dLbl>
            <c:dLbl>
              <c:idx val="5"/>
              <c:layout>
                <c:manualLayout>
                  <c:x val="-4.6296296296296294E-2"/>
                  <c:y val="-4.3650793650793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60E-4085-9B58-F58D55260CB3}"/>
                </c:ext>
              </c:extLst>
            </c:dLbl>
            <c:dLbl>
              <c:idx val="6"/>
              <c:layout>
                <c:manualLayout>
                  <c:x val="-4.3981481481481483E-2"/>
                  <c:y val="-4.3650793650793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60E-4085-9B58-F58D55260CB3}"/>
                </c:ext>
              </c:extLst>
            </c:dLbl>
            <c:dLbl>
              <c:idx val="7"/>
              <c:layout>
                <c:manualLayout>
                  <c:x val="-3.176930596285453E-2"/>
                  <c:y val="-4.891684136967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60E-4085-9B58-F58D55260CB3}"/>
                </c:ext>
              </c:extLst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1 шкала</c:v>
                </c:pt>
                <c:pt idx="1">
                  <c:v>2 шкала</c:v>
                </c:pt>
                <c:pt idx="2">
                  <c:v>3 шкала</c:v>
                </c:pt>
                <c:pt idx="3">
                  <c:v>4 шкала</c:v>
                </c:pt>
                <c:pt idx="4">
                  <c:v>5 шкала</c:v>
                </c:pt>
                <c:pt idx="5">
                  <c:v>6 шкала</c:v>
                </c:pt>
                <c:pt idx="6">
                  <c:v>7 шкала</c:v>
                </c:pt>
                <c:pt idx="7">
                  <c:v>8 шкала</c:v>
                </c:pt>
              </c:strCache>
            </c:strRef>
          </c:cat>
          <c:val>
            <c:numRef>
              <c:f>Лист1!$D$2:$D$9</c:f>
              <c:numCache>
                <c:formatCode>0%</c:formatCode>
                <c:ptCount val="8"/>
                <c:pt idx="0">
                  <c:v>0.15</c:v>
                </c:pt>
                <c:pt idx="1">
                  <c:v>0.1</c:v>
                </c:pt>
                <c:pt idx="2">
                  <c:v>0.3</c:v>
                </c:pt>
                <c:pt idx="3">
                  <c:v>0.05</c:v>
                </c:pt>
                <c:pt idx="4">
                  <c:v>0</c:v>
                </c:pt>
                <c:pt idx="5">
                  <c:v>0.2</c:v>
                </c:pt>
                <c:pt idx="6">
                  <c:v>0.1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E60E-4085-9B58-F58D55260C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0377984"/>
        <c:axId val="233804288"/>
      </c:lineChart>
      <c:catAx>
        <c:axId val="2703779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Исследуемые шкалы,</a:t>
                </a:r>
                <a:r>
                  <a:rPr lang="ru-RU" sz="1200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характеризующие отношение к семье</a:t>
                </a:r>
                <a:endParaRPr lang="ru-RU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233804288"/>
        <c:crosses val="autoZero"/>
        <c:auto val="1"/>
        <c:lblAlgn val="ctr"/>
        <c:lblOffset val="100"/>
        <c:noMultiLvlLbl val="0"/>
      </c:catAx>
      <c:valAx>
        <c:axId val="2338042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703779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8284380508154954E-2"/>
          <c:y val="0"/>
          <c:w val="0.84876828996082232"/>
          <c:h val="6.9811412462331093E-2"/>
        </c:manualLayout>
      </c:layout>
      <c:overlay val="0"/>
      <c:txPr>
        <a:bodyPr/>
        <a:lstStyle/>
        <a:p>
          <a:pPr>
            <a:defRPr baseline="0">
              <a:latin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9777018341915478E-2"/>
          <c:y val="2.2014779599090994E-2"/>
          <c:w val="0.90740392238360235"/>
          <c:h val="0.7712165489623075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уровень</c:v>
                </c:pt>
              </c:strCache>
            </c:strRef>
          </c:tx>
          <c:spPr>
            <a:ln>
              <a:solidFill>
                <a:srgbClr val="E7E6E6">
                  <a:lumMod val="75000"/>
                </a:srgbClr>
              </a:solidFill>
            </a:ln>
          </c:spPr>
          <c:marker>
            <c:spPr>
              <a:solidFill>
                <a:srgbClr val="E7E6E6">
                  <a:lumMod val="75000"/>
                </a:srgbClr>
              </a:solidFill>
            </c:spPr>
          </c:marker>
          <c:dLbls>
            <c:dLbl>
              <c:idx val="0"/>
              <c:layout>
                <c:manualLayout>
                  <c:x val="-6.0314152446486732E-2"/>
                  <c:y val="3.0651986111798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DD4-4AAE-B8E6-3984B4551A14}"/>
                </c:ext>
              </c:extLst>
            </c:dLbl>
            <c:dLbl>
              <c:idx val="1"/>
              <c:layout>
                <c:manualLayout>
                  <c:x val="-1.2212228969912486E-2"/>
                  <c:y val="-3.0169695769160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D4-4AAE-B8E6-3984B4551A14}"/>
                </c:ext>
              </c:extLst>
            </c:dLbl>
            <c:dLbl>
              <c:idx val="2"/>
              <c:layout>
                <c:manualLayout>
                  <c:x val="-4.3981481481481524E-2"/>
                  <c:y val="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D4-4AAE-B8E6-3984B4551A14}"/>
                </c:ext>
              </c:extLst>
            </c:dLbl>
            <c:dLbl>
              <c:idx val="3"/>
              <c:layout>
                <c:manualLayout>
                  <c:x val="-2.9531407547663579E-3"/>
                  <c:y val="-2.1200140862895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D4-4AAE-B8E6-3984B4551A14}"/>
                </c:ext>
              </c:extLst>
            </c:dLbl>
            <c:dLbl>
              <c:idx val="4"/>
              <c:layout>
                <c:manualLayout>
                  <c:x val="-1.169633854419224E-2"/>
                  <c:y val="3.5714246411022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D4-4AAE-B8E6-3984B4551A14}"/>
                </c:ext>
              </c:extLst>
            </c:dLbl>
            <c:dLbl>
              <c:idx val="5"/>
              <c:layout>
                <c:manualLayout>
                  <c:x val="-5.0925925925925923E-2"/>
                  <c:y val="3.9682539682539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D4-4AAE-B8E6-3984B4551A14}"/>
                </c:ext>
              </c:extLst>
            </c:dLbl>
            <c:dLbl>
              <c:idx val="6"/>
              <c:layout>
                <c:manualLayout>
                  <c:x val="-4.8611111111111112E-2"/>
                  <c:y val="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D4-4AAE-B8E6-3984B4551A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1 шкала</c:v>
                </c:pt>
                <c:pt idx="1">
                  <c:v>2 шкала</c:v>
                </c:pt>
                <c:pt idx="2">
                  <c:v>3 шкала</c:v>
                </c:pt>
                <c:pt idx="3">
                  <c:v>4 шкала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0.75</c:v>
                </c:pt>
                <c:pt idx="1">
                  <c:v>0.95</c:v>
                </c:pt>
                <c:pt idx="2">
                  <c:v>0.8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DD4-4AAE-B8E6-3984B4551A1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Высокий уровень</c:v>
                </c:pt>
              </c:strCache>
            </c:strRef>
          </c:tx>
          <c:spPr>
            <a:ln>
              <a:solidFill>
                <a:sysClr val="windowText" lastClr="000000">
                  <a:lumMod val="95000"/>
                  <a:lumOff val="5000"/>
                </a:sysClr>
              </a:solidFill>
            </a:ln>
          </c:spPr>
          <c:marker>
            <c:spPr>
              <a:solidFill>
                <a:sysClr val="windowText" lastClr="000000"/>
              </a:solidFill>
            </c:spPr>
          </c:marker>
          <c:dLbls>
            <c:dLbl>
              <c:idx val="0"/>
              <c:layout>
                <c:manualLayout>
                  <c:x val="-6.0185185185185182E-2"/>
                  <c:y val="-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DD4-4AAE-B8E6-3984B4551A14}"/>
                </c:ext>
              </c:extLst>
            </c:dLbl>
            <c:dLbl>
              <c:idx val="1"/>
              <c:layout>
                <c:manualLayout>
                  <c:x val="8.6277430130617845E-3"/>
                  <c:y val="1.7266434462987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DD4-4AAE-B8E6-3984B4551A14}"/>
                </c:ext>
              </c:extLst>
            </c:dLbl>
            <c:dLbl>
              <c:idx val="2"/>
              <c:layout>
                <c:manualLayout>
                  <c:x val="-3.6650156633646604E-2"/>
                  <c:y val="3.5430319637718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DD4-4AAE-B8E6-3984B4551A14}"/>
                </c:ext>
              </c:extLst>
            </c:dLbl>
            <c:dLbl>
              <c:idx val="3"/>
              <c:layout>
                <c:manualLayout>
                  <c:x val="-4.3649602450720054E-3"/>
                  <c:y val="-2.2750733202374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DD4-4AAE-B8E6-3984B4551A14}"/>
                </c:ext>
              </c:extLst>
            </c:dLbl>
            <c:dLbl>
              <c:idx val="4"/>
              <c:layout>
                <c:manualLayout>
                  <c:x val="-1.4656021736285897E-2"/>
                  <c:y val="2.925023523003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DD4-4AAE-B8E6-3984B4551A14}"/>
                </c:ext>
              </c:extLst>
            </c:dLbl>
            <c:dLbl>
              <c:idx val="5"/>
              <c:layout>
                <c:manualLayout>
                  <c:x val="-3.2407407407407406E-2"/>
                  <c:y val="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DD4-4AAE-B8E6-3984B4551A14}"/>
                </c:ext>
              </c:extLst>
            </c:dLbl>
            <c:dLbl>
              <c:idx val="6"/>
              <c:layout>
                <c:manualLayout>
                  <c:x val="-4.6296296296296467E-2"/>
                  <c:y val="3.9682227221597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DD4-4AAE-B8E6-3984B4551A14}"/>
                </c:ext>
              </c:extLst>
            </c:dLbl>
            <c:spPr>
              <a:ln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1 шкала</c:v>
                </c:pt>
                <c:pt idx="1">
                  <c:v>2 шкала</c:v>
                </c:pt>
                <c:pt idx="2">
                  <c:v>3 шкала</c:v>
                </c:pt>
                <c:pt idx="3">
                  <c:v>4 шкала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0.25</c:v>
                </c:pt>
                <c:pt idx="1">
                  <c:v>0.05</c:v>
                </c:pt>
                <c:pt idx="2">
                  <c:v>0.2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BDD4-4AAE-B8E6-3984B4551A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2657664"/>
        <c:axId val="240067712"/>
      </c:lineChart>
      <c:catAx>
        <c:axId val="2526576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Исследуемые шкалы, характеризующие оптимальный эмоциональный контакт между родителями и ребенком </a:t>
                </a:r>
              </a:p>
            </c:rich>
          </c:tx>
          <c:layout>
            <c:manualLayout>
              <c:xMode val="edge"/>
              <c:yMode val="edge"/>
              <c:x val="0.18841302089912557"/>
              <c:y val="0.86855670103092786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240067712"/>
        <c:crosses val="autoZero"/>
        <c:auto val="1"/>
        <c:lblAlgn val="ctr"/>
        <c:lblOffset val="100"/>
        <c:noMultiLvlLbl val="0"/>
      </c:catAx>
      <c:valAx>
        <c:axId val="2400677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26576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8284454082277152E-2"/>
          <c:y val="2.5773195876288658E-2"/>
          <c:w val="0.84876828996082232"/>
          <c:h val="6.9811412462331093E-2"/>
        </c:manualLayout>
      </c:layout>
      <c:overlay val="0"/>
      <c:txPr>
        <a:bodyPr/>
        <a:lstStyle/>
        <a:p>
          <a:pPr>
            <a:defRPr baseline="0">
              <a:latin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3832056086572062E-2"/>
          <c:y val="0.10353316015910383"/>
          <c:w val="0.90740392238360235"/>
          <c:h val="0.7024880266255377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уровень</c:v>
                </c:pt>
              </c:strCache>
            </c:strRef>
          </c:tx>
          <c:spPr>
            <a:ln>
              <a:solidFill>
                <a:srgbClr val="E7E6E6">
                  <a:lumMod val="75000"/>
                </a:srgbClr>
              </a:solidFill>
            </a:ln>
          </c:spPr>
          <c:marker>
            <c:spPr>
              <a:solidFill>
                <a:srgbClr val="E7E6E6">
                  <a:lumMod val="75000"/>
                </a:srgbClr>
              </a:solidFill>
            </c:spPr>
          </c:marker>
          <c:dLbls>
            <c:dLbl>
              <c:idx val="0"/>
              <c:layout>
                <c:manualLayout>
                  <c:x val="-4.471714598509411E-2"/>
                  <c:y val="4.78339692074573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3A-4FFD-9398-3715A9E41A2F}"/>
                </c:ext>
              </c:extLst>
            </c:dLbl>
            <c:dLbl>
              <c:idx val="1"/>
              <c:layout>
                <c:manualLayout>
                  <c:x val="-3.4493908515446266E-2"/>
                  <c:y val="5.1445260708390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3A-4FFD-9398-3715A9E41A2F}"/>
                </c:ext>
              </c:extLst>
            </c:dLbl>
            <c:dLbl>
              <c:idx val="2"/>
              <c:layout>
                <c:manualLayout>
                  <c:x val="-4.3981481481481524E-2"/>
                  <c:y val="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33A-4FFD-9398-3715A9E41A2F}"/>
                </c:ext>
              </c:extLst>
            </c:dLbl>
            <c:dLbl>
              <c:idx val="3"/>
              <c:layout>
                <c:manualLayout>
                  <c:x val="-2.9531407547663579E-3"/>
                  <c:y val="-2.1200140862895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3A-4FFD-9398-3715A9E41A2F}"/>
                </c:ext>
              </c:extLst>
            </c:dLbl>
            <c:dLbl>
              <c:idx val="4"/>
              <c:layout>
                <c:manualLayout>
                  <c:x val="-1.169633854419224E-2"/>
                  <c:y val="3.5714246411022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33A-4FFD-9398-3715A9E41A2F}"/>
                </c:ext>
              </c:extLst>
            </c:dLbl>
            <c:dLbl>
              <c:idx val="5"/>
              <c:layout>
                <c:manualLayout>
                  <c:x val="-5.0925925925925923E-2"/>
                  <c:y val="3.9682539682539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33A-4FFD-9398-3715A9E41A2F}"/>
                </c:ext>
              </c:extLst>
            </c:dLbl>
            <c:dLbl>
              <c:idx val="6"/>
              <c:layout>
                <c:manualLayout>
                  <c:x val="-4.8611111111111112E-2"/>
                  <c:y val="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3A-4FFD-9398-3715A9E41A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1 шкала</c:v>
                </c:pt>
                <c:pt idx="1">
                  <c:v>2 шкала</c:v>
                </c:pt>
                <c:pt idx="2">
                  <c:v>3 шкала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0.95</c:v>
                </c:pt>
                <c:pt idx="1">
                  <c:v>0.95</c:v>
                </c:pt>
                <c:pt idx="2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33A-4FFD-9398-3715A9E41A2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Высокий уровень</c:v>
                </c:pt>
              </c:strCache>
            </c:strRef>
          </c:tx>
          <c:spPr>
            <a:ln>
              <a:solidFill>
                <a:sysClr val="windowText" lastClr="000000">
                  <a:lumMod val="95000"/>
                  <a:lumOff val="5000"/>
                </a:sysClr>
              </a:solidFill>
            </a:ln>
          </c:spPr>
          <c:marker>
            <c:spPr>
              <a:solidFill>
                <a:sysClr val="windowText" lastClr="000000"/>
              </a:solidFill>
            </c:spPr>
          </c:marker>
          <c:dLbls>
            <c:dLbl>
              <c:idx val="0"/>
              <c:layout>
                <c:manualLayout>
                  <c:x val="-1.7850049826659328E-2"/>
                  <c:y val="-4.82740076304894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33A-4FFD-9398-3715A9E41A2F}"/>
                </c:ext>
              </c:extLst>
            </c:dLbl>
            <c:dLbl>
              <c:idx val="1"/>
              <c:layout>
                <c:manualLayout>
                  <c:x val="-1.3653908234732772E-2"/>
                  <c:y val="-5.1462172254241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33A-4FFD-9398-3715A9E41A2F}"/>
                </c:ext>
              </c:extLst>
            </c:dLbl>
            <c:dLbl>
              <c:idx val="2"/>
              <c:layout>
                <c:manualLayout>
                  <c:x val="-3.6650156633646604E-2"/>
                  <c:y val="3.5430319637718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33A-4FFD-9398-3715A9E41A2F}"/>
                </c:ext>
              </c:extLst>
            </c:dLbl>
            <c:dLbl>
              <c:idx val="3"/>
              <c:layout>
                <c:manualLayout>
                  <c:x val="-4.3649602450720054E-3"/>
                  <c:y val="-2.2750733202374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33A-4FFD-9398-3715A9E41A2F}"/>
                </c:ext>
              </c:extLst>
            </c:dLbl>
            <c:dLbl>
              <c:idx val="4"/>
              <c:layout>
                <c:manualLayout>
                  <c:x val="-1.4656021736285897E-2"/>
                  <c:y val="2.925023523003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33A-4FFD-9398-3715A9E41A2F}"/>
                </c:ext>
              </c:extLst>
            </c:dLbl>
            <c:dLbl>
              <c:idx val="5"/>
              <c:layout>
                <c:manualLayout>
                  <c:x val="-3.2407407407407406E-2"/>
                  <c:y val="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33A-4FFD-9398-3715A9E41A2F}"/>
                </c:ext>
              </c:extLst>
            </c:dLbl>
            <c:dLbl>
              <c:idx val="6"/>
              <c:layout>
                <c:manualLayout>
                  <c:x val="-4.6296296296296467E-2"/>
                  <c:y val="3.9682227221597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33A-4FFD-9398-3715A9E41A2F}"/>
                </c:ext>
              </c:extLst>
            </c:dLbl>
            <c:spPr>
              <a:ln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1 шкала</c:v>
                </c:pt>
                <c:pt idx="1">
                  <c:v>2 шкала</c:v>
                </c:pt>
                <c:pt idx="2">
                  <c:v>3 шкала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0.15</c:v>
                </c:pt>
                <c:pt idx="1">
                  <c:v>0.15</c:v>
                </c:pt>
                <c:pt idx="2">
                  <c:v>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133A-4FFD-9398-3715A9E41A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2660224"/>
        <c:axId val="240074048"/>
      </c:lineChart>
      <c:catAx>
        <c:axId val="252660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Исследуемые шкалы, характеризующие эмоциональную дистанцию родителей с ребенком </a:t>
                </a:r>
              </a:p>
            </c:rich>
          </c:tx>
          <c:layout>
            <c:manualLayout>
              <c:xMode val="edge"/>
              <c:yMode val="edge"/>
              <c:x val="0.18841302089912557"/>
              <c:y val="0.86855670103092786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240074048"/>
        <c:crosses val="autoZero"/>
        <c:auto val="1"/>
        <c:lblAlgn val="ctr"/>
        <c:lblOffset val="100"/>
        <c:noMultiLvlLbl val="0"/>
      </c:catAx>
      <c:valAx>
        <c:axId val="2400740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26602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8284454082277152E-2"/>
          <c:y val="2.5773195876288658E-2"/>
          <c:w val="0.84876828996082232"/>
          <c:h val="6.9811412462331093E-2"/>
        </c:manualLayout>
      </c:layout>
      <c:overlay val="0"/>
      <c:txPr>
        <a:bodyPr/>
        <a:lstStyle/>
        <a:p>
          <a:pPr>
            <a:defRPr baseline="0">
              <a:latin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8335287876249507E-2"/>
          <c:y val="5.6955380577427814E-2"/>
          <c:w val="0.90740392238360235"/>
          <c:h val="0.7870208047893384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 уровень</c:v>
                </c:pt>
              </c:strCache>
            </c:strRef>
          </c:tx>
          <c:spPr>
            <a:ln>
              <a:solidFill>
                <a:srgbClr val="E7E6E6">
                  <a:lumMod val="75000"/>
                </a:srgbClr>
              </a:solidFill>
            </a:ln>
          </c:spPr>
          <c:marker>
            <c:spPr>
              <a:solidFill>
                <a:srgbClr val="E7E6E6">
                  <a:lumMod val="75000"/>
                </a:srgbClr>
              </a:solidFill>
            </c:spPr>
          </c:marker>
          <c:dLbls>
            <c:dLbl>
              <c:idx val="0"/>
              <c:layout>
                <c:manualLayout>
                  <c:x val="-1.3882282310019166E-2"/>
                  <c:y val="-3.5735155747041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A10-427E-8D22-CD0A8FA99653}"/>
                </c:ext>
              </c:extLst>
            </c:dLbl>
            <c:dLbl>
              <c:idx val="1"/>
              <c:layout>
                <c:manualLayout>
                  <c:x val="-1.2212228969912486E-2"/>
                  <c:y val="-4.0651876062661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10-427E-8D22-CD0A8FA99653}"/>
                </c:ext>
              </c:extLst>
            </c:dLbl>
            <c:dLbl>
              <c:idx val="2"/>
              <c:layout>
                <c:manualLayout>
                  <c:x val="-1.4656021736285897E-2"/>
                  <c:y val="-3.3692643765441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A10-427E-8D22-CD0A8FA99653}"/>
                </c:ext>
              </c:extLst>
            </c:dLbl>
            <c:dLbl>
              <c:idx val="3"/>
              <c:layout>
                <c:manualLayout>
                  <c:x val="-5.0929803987276214E-4"/>
                  <c:y val="-2.8188261058562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A10-427E-8D22-CD0A8FA99653}"/>
                </c:ext>
              </c:extLst>
            </c:dLbl>
            <c:dLbl>
              <c:idx val="4"/>
              <c:layout>
                <c:manualLayout>
                  <c:x val="-3.2494741348820758E-2"/>
                  <c:y val="2.173800601968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A10-427E-8D22-CD0A8FA99653}"/>
                </c:ext>
              </c:extLst>
            </c:dLbl>
            <c:dLbl>
              <c:idx val="5"/>
              <c:layout>
                <c:manualLayout>
                  <c:x val="-1.1825263044465482E-2"/>
                  <c:y val="-2.6704523569773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A10-427E-8D22-CD0A8FA99653}"/>
                </c:ext>
              </c:extLst>
            </c:dLbl>
            <c:dLbl>
              <c:idx val="6"/>
              <c:layout>
                <c:manualLayout>
                  <c:x val="-1.1954379969366E-2"/>
                  <c:y val="-2.6704523569773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A10-427E-8D22-CD0A8FA99653}"/>
                </c:ext>
              </c:extLst>
            </c:dLbl>
            <c:dLbl>
              <c:idx val="7"/>
              <c:layout>
                <c:manualLayout>
                  <c:x val="-1.4184397163120567E-2"/>
                  <c:y val="-2.445842068483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A10-427E-8D22-CD0A8FA996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1 шкала</c:v>
                </c:pt>
                <c:pt idx="1">
                  <c:v>2 шкала</c:v>
                </c:pt>
                <c:pt idx="2">
                  <c:v>3 шкала</c:v>
                </c:pt>
                <c:pt idx="3">
                  <c:v>4 шкала</c:v>
                </c:pt>
                <c:pt idx="4">
                  <c:v>5 шкала</c:v>
                </c:pt>
                <c:pt idx="5">
                  <c:v>6 шкала</c:v>
                </c:pt>
                <c:pt idx="6">
                  <c:v>7 шкала</c:v>
                </c:pt>
                <c:pt idx="7">
                  <c:v>8 шкала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0.05</c:v>
                </c:pt>
                <c:pt idx="5">
                  <c:v>0</c:v>
                </c:pt>
                <c:pt idx="6">
                  <c:v>0</c:v>
                </c:pt>
                <c:pt idx="7">
                  <c:v>0.05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7A10-427E-8D22-CD0A8FA9965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spPr>
            <a:ln>
              <a:solidFill>
                <a:sysClr val="windowText" lastClr="000000">
                  <a:lumMod val="95000"/>
                  <a:lumOff val="5000"/>
                </a:sysClr>
              </a:solidFill>
            </a:ln>
          </c:spPr>
          <c:marker>
            <c:spPr>
              <a:solidFill>
                <a:sysClr val="windowText" lastClr="000000"/>
              </a:solidFill>
            </c:spPr>
          </c:marker>
          <c:dLbls>
            <c:dLbl>
              <c:idx val="0"/>
              <c:layout>
                <c:manualLayout>
                  <c:x val="-6.0185185185185182E-2"/>
                  <c:y val="-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A10-427E-8D22-CD0A8FA99653}"/>
                </c:ext>
              </c:extLst>
            </c:dLbl>
            <c:dLbl>
              <c:idx val="1"/>
              <c:layout>
                <c:manualLayout>
                  <c:x val="-5.2467268570900776E-2"/>
                  <c:y val="3.8230795049989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A10-427E-8D22-CD0A8FA99653}"/>
                </c:ext>
              </c:extLst>
            </c:dLbl>
            <c:dLbl>
              <c:idx val="2"/>
              <c:layout>
                <c:manualLayout>
                  <c:x val="-3.6650099588615294E-2"/>
                  <c:y val="5.6394680224720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A10-427E-8D22-CD0A8FA99653}"/>
                </c:ext>
              </c:extLst>
            </c:dLbl>
            <c:dLbl>
              <c:idx val="3"/>
              <c:layout>
                <c:manualLayout>
                  <c:x val="-3.5815416689935035E-2"/>
                  <c:y val="4.3636408656465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A10-427E-8D22-CD0A8FA99653}"/>
                </c:ext>
              </c:extLst>
            </c:dLbl>
            <c:dLbl>
              <c:idx val="4"/>
              <c:layout>
                <c:manualLayout>
                  <c:x val="-6.3531877063754127E-2"/>
                  <c:y val="3.973241552353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A10-427E-8D22-CD0A8FA99653}"/>
                </c:ext>
              </c:extLst>
            </c:dLbl>
            <c:dLbl>
              <c:idx val="5"/>
              <c:layout>
                <c:manualLayout>
                  <c:x val="-4.6990376202974631E-2"/>
                  <c:y val="6.01726670958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A10-427E-8D22-CD0A8FA99653}"/>
                </c:ext>
              </c:extLst>
            </c:dLbl>
            <c:dLbl>
              <c:idx val="6"/>
              <c:layout>
                <c:manualLayout>
                  <c:x val="-4.629623424731466E-2"/>
                  <c:y val="5.0164523459724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A10-427E-8D22-CD0A8FA99653}"/>
                </c:ext>
              </c:extLst>
            </c:dLbl>
            <c:dLbl>
              <c:idx val="7"/>
              <c:layout>
                <c:manualLayout>
                  <c:x val="-1.4662980957167587E-2"/>
                  <c:y val="-2.445842068483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A10-427E-8D22-CD0A8FA99653}"/>
                </c:ext>
              </c:extLst>
            </c:dLbl>
            <c:spPr>
              <a:ln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1 шкала</c:v>
                </c:pt>
                <c:pt idx="1">
                  <c:v>2 шкала</c:v>
                </c:pt>
                <c:pt idx="2">
                  <c:v>3 шкала</c:v>
                </c:pt>
                <c:pt idx="3">
                  <c:v>4 шкала</c:v>
                </c:pt>
                <c:pt idx="4">
                  <c:v>5 шкала</c:v>
                </c:pt>
                <c:pt idx="5">
                  <c:v>6 шкала</c:v>
                </c:pt>
                <c:pt idx="6">
                  <c:v>7 шкала</c:v>
                </c:pt>
                <c:pt idx="7">
                  <c:v>8 шкала</c:v>
                </c:pt>
              </c:strCache>
            </c:strRef>
          </c:cat>
          <c:val>
            <c:numRef>
              <c:f>Лист1!$C$2:$C$9</c:f>
              <c:numCache>
                <c:formatCode>0%</c:formatCode>
                <c:ptCount val="8"/>
                <c:pt idx="0">
                  <c:v>0.7</c:v>
                </c:pt>
                <c:pt idx="1">
                  <c:v>0.8</c:v>
                </c:pt>
                <c:pt idx="2">
                  <c:v>0.85</c:v>
                </c:pt>
                <c:pt idx="3">
                  <c:v>0.95</c:v>
                </c:pt>
                <c:pt idx="4">
                  <c:v>0.9</c:v>
                </c:pt>
                <c:pt idx="5">
                  <c:v>0.85</c:v>
                </c:pt>
                <c:pt idx="6">
                  <c:v>0.75</c:v>
                </c:pt>
                <c:pt idx="7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7A10-427E-8D22-CD0A8FA9965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 уровень</c:v>
                </c:pt>
              </c:strCache>
            </c:strRef>
          </c:tx>
          <c:spPr>
            <a:ln>
              <a:solidFill>
                <a:srgbClr val="5B9BD5">
                  <a:lumMod val="40000"/>
                  <a:lumOff val="60000"/>
                </a:srgbClr>
              </a:solidFill>
            </a:ln>
          </c:spPr>
          <c:marker>
            <c:symbol val="triangle"/>
            <c:size val="7"/>
            <c:spPr>
              <a:solidFill>
                <a:srgbClr val="44546A">
                  <a:lumMod val="20000"/>
                  <a:lumOff val="80000"/>
                </a:srgbClr>
              </a:solidFill>
            </c:spPr>
          </c:marker>
          <c:dLbls>
            <c:dLbl>
              <c:idx val="0"/>
              <c:layout>
                <c:manualLayout>
                  <c:x val="-5.3240740740740741E-2"/>
                  <c:y val="-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A10-427E-8D22-CD0A8FA99653}"/>
                </c:ext>
              </c:extLst>
            </c:dLbl>
            <c:dLbl>
              <c:idx val="1"/>
              <c:layout>
                <c:manualLayout>
                  <c:x val="-3.9553619627333864E-2"/>
                  <c:y val="-3.6209467527250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A10-427E-8D22-CD0A8FA99653}"/>
                </c:ext>
              </c:extLst>
            </c:dLbl>
            <c:dLbl>
              <c:idx val="2"/>
              <c:layout>
                <c:manualLayout>
                  <c:x val="-3.8240352934606536E-2"/>
                  <c:y val="-3.3168809873608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A10-427E-8D22-CD0A8FA99653}"/>
                </c:ext>
              </c:extLst>
            </c:dLbl>
            <c:dLbl>
              <c:idx val="3"/>
              <c:layout>
                <c:manualLayout>
                  <c:x val="-2.8833417099458313E-2"/>
                  <c:y val="-3.0787071427392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A10-427E-8D22-CD0A8FA99653}"/>
                </c:ext>
              </c:extLst>
            </c:dLbl>
            <c:dLbl>
              <c:idx val="4"/>
              <c:layout>
                <c:manualLayout>
                  <c:x val="-4.1150776240946423E-2"/>
                  <c:y val="-3.9258653989006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A10-427E-8D22-CD0A8FA99653}"/>
                </c:ext>
              </c:extLst>
            </c:dLbl>
            <c:dLbl>
              <c:idx val="5"/>
              <c:layout>
                <c:manualLayout>
                  <c:x val="-4.6296296296296294E-2"/>
                  <c:y val="-4.3650793650793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7A10-427E-8D22-CD0A8FA99653}"/>
                </c:ext>
              </c:extLst>
            </c:dLbl>
            <c:dLbl>
              <c:idx val="6"/>
              <c:layout>
                <c:manualLayout>
                  <c:x val="-4.3981496993726846E-2"/>
                  <c:y val="-3.316853475076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7A10-427E-8D22-CD0A8FA99653}"/>
                </c:ext>
              </c:extLst>
            </c:dLbl>
            <c:dLbl>
              <c:idx val="7"/>
              <c:layout>
                <c:manualLayout>
                  <c:x val="-1.5220863349528118E-2"/>
                  <c:y val="-1.7470300489168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7A10-427E-8D22-CD0A8FA99653}"/>
                </c:ext>
              </c:extLst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1 шкала</c:v>
                </c:pt>
                <c:pt idx="1">
                  <c:v>2 шкала</c:v>
                </c:pt>
                <c:pt idx="2">
                  <c:v>3 шкала</c:v>
                </c:pt>
                <c:pt idx="3">
                  <c:v>4 шкала</c:v>
                </c:pt>
                <c:pt idx="4">
                  <c:v>5 шкала</c:v>
                </c:pt>
                <c:pt idx="5">
                  <c:v>6 шкала</c:v>
                </c:pt>
                <c:pt idx="6">
                  <c:v>7 шкала</c:v>
                </c:pt>
                <c:pt idx="7">
                  <c:v>8 шкала</c:v>
                </c:pt>
              </c:strCache>
            </c:strRef>
          </c:cat>
          <c:val>
            <c:numRef>
              <c:f>Лист1!$D$2:$D$9</c:f>
              <c:numCache>
                <c:formatCode>0%</c:formatCode>
                <c:ptCount val="8"/>
                <c:pt idx="0">
                  <c:v>0.3</c:v>
                </c:pt>
                <c:pt idx="1">
                  <c:v>0.2</c:v>
                </c:pt>
                <c:pt idx="2">
                  <c:v>0.15</c:v>
                </c:pt>
                <c:pt idx="3">
                  <c:v>0.05</c:v>
                </c:pt>
                <c:pt idx="4">
                  <c:v>0.05</c:v>
                </c:pt>
                <c:pt idx="5">
                  <c:v>0.15</c:v>
                </c:pt>
                <c:pt idx="6">
                  <c:v>0.25</c:v>
                </c:pt>
                <c:pt idx="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7A10-427E-8D22-CD0A8FA996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0376960"/>
        <c:axId val="251578048"/>
      </c:lineChart>
      <c:catAx>
        <c:axId val="2703769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Исследуемые шкалы,</a:t>
                </a:r>
                <a:r>
                  <a:rPr lang="ru-RU" sz="1200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характеризующие излишнюю концентрацию внимания родителей на ребенке</a:t>
                </a:r>
                <a:endParaRPr lang="ru-RU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251578048"/>
        <c:crosses val="autoZero"/>
        <c:auto val="1"/>
        <c:lblAlgn val="ctr"/>
        <c:lblOffset val="100"/>
        <c:noMultiLvlLbl val="0"/>
      </c:catAx>
      <c:valAx>
        <c:axId val="2515780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703769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8284380508154954E-2"/>
          <c:y val="0"/>
          <c:w val="0.84876828996082232"/>
          <c:h val="6.9811412462331093E-2"/>
        </c:manualLayout>
      </c:layout>
      <c:overlay val="0"/>
      <c:txPr>
        <a:bodyPr/>
        <a:lstStyle/>
        <a:p>
          <a:pPr>
            <a:defRPr baseline="0">
              <a:latin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8335287876249507E-2"/>
          <c:y val="5.6955380577427814E-2"/>
          <c:w val="0.90740392238360235"/>
          <c:h val="0.7870208047893384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rgbClr val="E7E6E6">
                  <a:lumMod val="75000"/>
                </a:srgbClr>
              </a:solidFill>
            </a:ln>
          </c:spPr>
          <c:marker>
            <c:spPr>
              <a:solidFill>
                <a:srgbClr val="E7E6E6">
                  <a:lumMod val="75000"/>
                </a:srgbClr>
              </a:solidFill>
            </c:spPr>
          </c:marker>
          <c:dLbls>
            <c:dLbl>
              <c:idx val="0"/>
              <c:layout>
                <c:manualLayout>
                  <c:x val="-1.3882282310019166E-2"/>
                  <c:y val="-3.5735155747041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30-4B72-8803-43DB159A12F9}"/>
                </c:ext>
              </c:extLst>
            </c:dLbl>
            <c:dLbl>
              <c:idx val="1"/>
              <c:layout>
                <c:manualLayout>
                  <c:x val="-1.2212228969912486E-2"/>
                  <c:y val="-4.0651876062661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30-4B72-8803-43DB159A12F9}"/>
                </c:ext>
              </c:extLst>
            </c:dLbl>
            <c:dLbl>
              <c:idx val="2"/>
              <c:layout>
                <c:manualLayout>
                  <c:x val="-1.4656021736285897E-2"/>
                  <c:y val="-3.3692643765441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30-4B72-8803-43DB159A12F9}"/>
                </c:ext>
              </c:extLst>
            </c:dLbl>
            <c:dLbl>
              <c:idx val="3"/>
              <c:layout>
                <c:manualLayout>
                  <c:x val="-5.0929803987276214E-4"/>
                  <c:y val="-2.8188261058562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30-4B72-8803-43DB159A12F9}"/>
                </c:ext>
              </c:extLst>
            </c:dLbl>
            <c:dLbl>
              <c:idx val="4"/>
              <c:layout>
                <c:manualLayout>
                  <c:x val="-3.2494741348820758E-2"/>
                  <c:y val="2.173800601968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30-4B72-8803-43DB159A12F9}"/>
                </c:ext>
              </c:extLst>
            </c:dLbl>
            <c:dLbl>
              <c:idx val="5"/>
              <c:layout>
                <c:manualLayout>
                  <c:x val="-1.1825170789821485E-2"/>
                  <c:y val="-2.6704523569773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30-4B72-8803-43DB159A12F9}"/>
                </c:ext>
              </c:extLst>
            </c:dLbl>
            <c:dLbl>
              <c:idx val="6"/>
              <c:layout>
                <c:manualLayout>
                  <c:x val="-1.1954379969366E-2"/>
                  <c:y val="-2.6704523569773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A30-4B72-8803-43DB159A12F9}"/>
                </c:ext>
              </c:extLst>
            </c:dLbl>
            <c:dLbl>
              <c:idx val="7"/>
              <c:layout>
                <c:manualLayout>
                  <c:x val="-1.4184397163120567E-2"/>
                  <c:y val="-2.445842068483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A30-4B72-8803-43DB159A12F9}"/>
                </c:ext>
              </c:extLst>
            </c:dLbl>
            <c:dLbl>
              <c:idx val="8"/>
              <c:layout>
                <c:manualLayout>
                  <c:x val="-2.6004728132387706E-2"/>
                  <c:y val="3.84346610761703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A30-4B72-8803-43DB159A12F9}"/>
                </c:ext>
              </c:extLst>
            </c:dLbl>
            <c:dLbl>
              <c:idx val="9"/>
              <c:layout>
                <c:manualLayout>
                  <c:x val="-2.3640661938534278E-2"/>
                  <c:y val="3.84346610761703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A30-4B72-8803-43DB159A12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Г+</c:v>
                </c:pt>
                <c:pt idx="1">
                  <c:v>У-</c:v>
                </c:pt>
                <c:pt idx="2">
                  <c:v>З-</c:v>
                </c:pt>
                <c:pt idx="3">
                  <c:v>С+</c:v>
                </c:pt>
                <c:pt idx="4">
                  <c:v>Т-</c:v>
                </c:pt>
                <c:pt idx="5">
                  <c:v>З+</c:v>
                </c:pt>
                <c:pt idx="6">
                  <c:v>Г-</c:v>
                </c:pt>
                <c:pt idx="7">
                  <c:v>С-</c:v>
                </c:pt>
                <c:pt idx="8">
                  <c:v>У+</c:v>
                </c:pt>
                <c:pt idx="9">
                  <c:v>Т+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>
                  <c:v>0.46</c:v>
                </c:pt>
                <c:pt idx="1">
                  <c:v>0.25</c:v>
                </c:pt>
                <c:pt idx="2">
                  <c:v>0.25</c:v>
                </c:pt>
                <c:pt idx="3">
                  <c:v>0.25</c:v>
                </c:pt>
                <c:pt idx="4">
                  <c:v>0.2</c:v>
                </c:pt>
                <c:pt idx="5">
                  <c:v>0.2</c:v>
                </c:pt>
                <c:pt idx="6">
                  <c:v>0.1</c:v>
                </c:pt>
                <c:pt idx="7">
                  <c:v>0.1</c:v>
                </c:pt>
                <c:pt idx="8">
                  <c:v>0.05</c:v>
                </c:pt>
                <c:pt idx="9">
                  <c:v>0.05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6A30-4B72-8803-43DB159A12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0062592"/>
        <c:axId val="251576320"/>
      </c:lineChart>
      <c:catAx>
        <c:axId val="2700625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Исследуемые шкалы,</a:t>
                </a:r>
                <a:r>
                  <a:rPr lang="ru-RU" sz="1200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характеризующие нарушение процесса воспитания</a:t>
                </a:r>
                <a:endParaRPr lang="ru-RU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251576320"/>
        <c:crosses val="autoZero"/>
        <c:auto val="1"/>
        <c:lblAlgn val="ctr"/>
        <c:lblOffset val="100"/>
        <c:noMultiLvlLbl val="0"/>
      </c:catAx>
      <c:valAx>
        <c:axId val="2515763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70062592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F558857-73B7-4AF4-A550-B2C472A5B5B0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4152DF6-09A2-4326-A7F7-46FDBA9506AB}" type="slidenum">
              <a:rPr lang="ru-RU" smtClean="0"/>
              <a:t>‹#›</a:t>
            </a:fld>
            <a:endParaRPr lang="ru-RU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02307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58857-73B7-4AF4-A550-B2C472A5B5B0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2DF6-09A2-4326-A7F7-46FDBA950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962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58857-73B7-4AF4-A550-B2C472A5B5B0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2DF6-09A2-4326-A7F7-46FDBA950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85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58857-73B7-4AF4-A550-B2C472A5B5B0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2DF6-09A2-4326-A7F7-46FDBA950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79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558857-73B7-4AF4-A550-B2C472A5B5B0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152DF6-09A2-4326-A7F7-46FDBA9506A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618655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58857-73B7-4AF4-A550-B2C472A5B5B0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2DF6-09A2-4326-A7F7-46FDBA950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554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58857-73B7-4AF4-A550-B2C472A5B5B0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2DF6-09A2-4326-A7F7-46FDBA950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678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58857-73B7-4AF4-A550-B2C472A5B5B0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2DF6-09A2-4326-A7F7-46FDBA950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563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58857-73B7-4AF4-A550-B2C472A5B5B0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2DF6-09A2-4326-A7F7-46FDBA950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859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558857-73B7-4AF4-A550-B2C472A5B5B0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152DF6-09A2-4326-A7F7-46FDBA9506A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6697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558857-73B7-4AF4-A550-B2C472A5B5B0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152DF6-09A2-4326-A7F7-46FDBA9506A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0522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F558857-73B7-4AF4-A550-B2C472A5B5B0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4152DF6-09A2-4326-A7F7-46FDBA9506A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93036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D86606-DC1C-4959-85CE-02C9336532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 межличностных отношений в семьях, воспитывающих ребенка с детским церебральным параличом</a:t>
            </a:r>
            <a:b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00DF5CE-0CBF-4E60-A82F-8A8AA31C68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Гильяно Альбина Сергеевна, </a:t>
            </a:r>
          </a:p>
          <a:p>
            <a:pPr algn="r">
              <a:lnSpc>
                <a:spcPct val="100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кандидат психологических наук, доцент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818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C666AB87-51E0-4228-B720-268039644D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9115363"/>
              </p:ext>
            </p:extLst>
          </p:nvPr>
        </p:nvGraphicFramePr>
        <p:xfrm>
          <a:off x="2139193" y="369115"/>
          <a:ext cx="8573548" cy="4597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E5F91CB-37C5-4460-A7CF-898B5CFCB166}"/>
              </a:ext>
            </a:extLst>
          </p:cNvPr>
          <p:cNvSpPr txBox="1"/>
          <p:nvPr/>
        </p:nvSpPr>
        <p:spPr>
          <a:xfrm>
            <a:off x="1317072" y="5209563"/>
            <a:ext cx="1038556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Рис.6. Результаты теста «</a:t>
            </a:r>
            <a:r>
              <a:rPr lang="ru-RU" sz="1400" dirty="0" err="1"/>
              <a:t>Родительско</a:t>
            </a:r>
            <a:r>
              <a:rPr lang="ru-RU" sz="1400" dirty="0"/>
              <a:t>-детские отношения» (PARI) по шкалам, характеризующим оптимальный эмоциональный контакт между родителями и ребенком</a:t>
            </a:r>
          </a:p>
          <a:p>
            <a:pPr algn="ctr"/>
            <a:endParaRPr lang="ru-RU" sz="1400" dirty="0"/>
          </a:p>
          <a:p>
            <a:pPr algn="ctr"/>
            <a:r>
              <a:rPr lang="ru-RU" sz="1400" dirty="0"/>
              <a:t>Обозначения: 1 – шкала «вербализация»; 2 – шкала «партнерские отношения»; 3 – шкала «развитие активности ребенка»; 4 – шкала «уравненные отношения»</a:t>
            </a:r>
          </a:p>
        </p:txBody>
      </p:sp>
    </p:spTree>
    <p:extLst>
      <p:ext uri="{BB962C8B-B14F-4D97-AF65-F5344CB8AC3E}">
        <p14:creationId xmlns:p14="http://schemas.microsoft.com/office/powerpoint/2010/main" val="1431116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98363E49-584B-43D3-9D2E-C7ED971FC2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950197"/>
              </p:ext>
            </p:extLst>
          </p:nvPr>
        </p:nvGraphicFramePr>
        <p:xfrm>
          <a:off x="1803633" y="243281"/>
          <a:ext cx="9253057" cy="5033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823049E-E45E-48E8-903C-C5E1E71F6DAD}"/>
              </a:ext>
            </a:extLst>
          </p:cNvPr>
          <p:cNvSpPr txBox="1"/>
          <p:nvPr/>
        </p:nvSpPr>
        <p:spPr>
          <a:xfrm>
            <a:off x="1455489" y="5092116"/>
            <a:ext cx="994934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Рис.7. Результаты теста «</a:t>
            </a:r>
            <a:r>
              <a:rPr lang="ru-RU" sz="1400" dirty="0" err="1"/>
              <a:t>Родительско</a:t>
            </a:r>
            <a:r>
              <a:rPr lang="ru-RU" sz="1400" dirty="0"/>
              <a:t>-детские отношения» (PARI) по шкалам, характеризующим излишнюю эмоциональную дистанцию родителей с ребенком</a:t>
            </a:r>
          </a:p>
          <a:p>
            <a:pPr algn="ctr"/>
            <a:endParaRPr lang="ru-RU" sz="1400" dirty="0"/>
          </a:p>
          <a:p>
            <a:pPr algn="ctr"/>
            <a:r>
              <a:rPr lang="ru-RU" sz="1400" dirty="0"/>
              <a:t>Обозначения 1 – шкала «раздражительность»; 2 – шкала «излишняя строгость»; 3 – шкала «уклонение от контакта с ребенком»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2836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3AD6AEA4-2F2D-4D41-975B-F02232FF87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0823108"/>
              </p:ext>
            </p:extLst>
          </p:nvPr>
        </p:nvGraphicFramePr>
        <p:xfrm>
          <a:off x="1669409" y="461395"/>
          <a:ext cx="9303391" cy="4815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AC89423-269F-4CE5-84B2-A364ACF8EF6C}"/>
              </a:ext>
            </a:extLst>
          </p:cNvPr>
          <p:cNvSpPr txBox="1"/>
          <p:nvPr/>
        </p:nvSpPr>
        <p:spPr>
          <a:xfrm>
            <a:off x="1057013" y="5377343"/>
            <a:ext cx="107379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Рис.8. Результаты теста «</a:t>
            </a:r>
            <a:r>
              <a:rPr lang="ru-RU" sz="1400" dirty="0" err="1"/>
              <a:t>Родительско</a:t>
            </a:r>
            <a:r>
              <a:rPr lang="ru-RU" sz="1400" dirty="0"/>
              <a:t>-детские отношения» (PARI) по шкалам, характеризующим излишнюю концентрацию внимания родителей на ребенке</a:t>
            </a:r>
          </a:p>
          <a:p>
            <a:pPr algn="ctr"/>
            <a:endParaRPr lang="ru-RU" sz="1400" dirty="0"/>
          </a:p>
          <a:p>
            <a:pPr algn="ctr"/>
            <a:r>
              <a:rPr lang="ru-RU" sz="1400" dirty="0"/>
              <a:t>Обозначения: 1 – шкала «чрезмерная забота»; 2 – шкала «подавление воли»; 3 – шкала «опасение обидеть»; 4 – шкала «исключение </a:t>
            </a:r>
            <a:r>
              <a:rPr lang="ru-RU" sz="1400" dirty="0" err="1"/>
              <a:t>внесемейных</a:t>
            </a:r>
            <a:r>
              <a:rPr lang="ru-RU" sz="1400" dirty="0"/>
              <a:t> влияний»; 5 – шкала «подавление агрессивности»; 6 – шкала «подавление сексуальности»; 7 – шкала «чрезмерное вмешательство в мир ребенка»; 8 – шкала «стремление ускорить развитие ребенка».</a:t>
            </a:r>
          </a:p>
        </p:txBody>
      </p:sp>
    </p:spTree>
    <p:extLst>
      <p:ext uri="{BB962C8B-B14F-4D97-AF65-F5344CB8AC3E}">
        <p14:creationId xmlns:p14="http://schemas.microsoft.com/office/powerpoint/2010/main" val="2004547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7EC1A34D-3899-48DE-9B17-43C2B66BBD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7797946"/>
              </p:ext>
            </p:extLst>
          </p:nvPr>
        </p:nvGraphicFramePr>
        <p:xfrm>
          <a:off x="1937857" y="293616"/>
          <a:ext cx="8984609" cy="482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B29C5D4-A15E-4398-9655-78BC49587A6C}"/>
              </a:ext>
            </a:extLst>
          </p:cNvPr>
          <p:cNvSpPr txBox="1"/>
          <p:nvPr/>
        </p:nvSpPr>
        <p:spPr>
          <a:xfrm>
            <a:off x="1199626" y="4997341"/>
            <a:ext cx="1045268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Рис.9. Результаты опросника для родителей «Анализ семейных отношений» (АВС) по шкалам, характеризующим нарушение процесса воспитания</a:t>
            </a:r>
          </a:p>
          <a:p>
            <a:pPr algn="ctr"/>
            <a:endParaRPr lang="ru-RU" sz="1400" dirty="0"/>
          </a:p>
          <a:p>
            <a:pPr algn="ctr"/>
            <a:r>
              <a:rPr lang="ru-RU" sz="1400" dirty="0"/>
              <a:t>Обозначения: </a:t>
            </a:r>
            <a:r>
              <a:rPr lang="ru-RU" sz="1400" dirty="0" err="1"/>
              <a:t>гиперпротекция</a:t>
            </a:r>
            <a:r>
              <a:rPr lang="ru-RU" sz="1400" dirty="0"/>
              <a:t> (шкала Г+); игнорирование потребностей ребенка (шкала У-); недостаточность требований-запретов к ребенку (шкала З-); чрезмерность санкций (шкала С+); недостаточность требований-обязанностей (шкала Т-); чрезмерность требований-запретов (шкала З+); </a:t>
            </a:r>
            <a:r>
              <a:rPr lang="ru-RU" sz="1400" dirty="0" err="1"/>
              <a:t>гипопротекция</a:t>
            </a:r>
            <a:r>
              <a:rPr lang="ru-RU" sz="1400" dirty="0"/>
              <a:t> (шкала Г-); минимальность санкций (шкала С-); </a:t>
            </a:r>
            <a:r>
              <a:rPr lang="ru-RU" sz="1400" dirty="0" err="1"/>
              <a:t>потворствование</a:t>
            </a:r>
            <a:r>
              <a:rPr lang="ru-RU" sz="1400" dirty="0"/>
              <a:t> (шкала У+); чрезмерность требований-обязанностей (шкала Т+)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8996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2253FE82-8D7C-4DE3-BC63-7AA2EC1A95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7541598"/>
              </p:ext>
            </p:extLst>
          </p:nvPr>
        </p:nvGraphicFramePr>
        <p:xfrm>
          <a:off x="1627464" y="578840"/>
          <a:ext cx="9588617" cy="4051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E83213A-1219-4D61-A90F-1AEFB64849DB}"/>
              </a:ext>
            </a:extLst>
          </p:cNvPr>
          <p:cNvSpPr txBox="1"/>
          <p:nvPr/>
        </p:nvSpPr>
        <p:spPr>
          <a:xfrm>
            <a:off x="1413544" y="4806892"/>
            <a:ext cx="100709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Рис.10. Результаты опросника для родителей «Анализ семейных отношений» (АВС) по шкалам, характеризующим типы </a:t>
            </a:r>
            <a:r>
              <a:rPr lang="ru-RU" sz="1400" dirty="0" err="1"/>
              <a:t>патологизирующего</a:t>
            </a:r>
            <a:r>
              <a:rPr lang="ru-RU" sz="1400" dirty="0"/>
              <a:t> воспитания</a:t>
            </a:r>
          </a:p>
          <a:p>
            <a:pPr algn="ctr"/>
            <a:endParaRPr lang="ru-RU" sz="1400" dirty="0"/>
          </a:p>
          <a:p>
            <a:pPr algn="ctr"/>
            <a:r>
              <a:rPr lang="ru-RU" sz="1400" dirty="0"/>
              <a:t>Обозначения: 1 - потворствующая гиперпротекция;2 - доминирующая гиперпротекция;3 - повышенная эмоциональная ответственность; 4 - эмоциональное отвержение; 5 - наличие адекватного воспитания либо установочного поведения; 6 - наличие негармоничного (</a:t>
            </a:r>
            <a:r>
              <a:rPr lang="ru-RU" sz="1400" dirty="0" err="1"/>
              <a:t>патологизирующего</a:t>
            </a:r>
            <a:r>
              <a:rPr lang="ru-RU" sz="1400" dirty="0"/>
              <a:t>) семейного воспитания; 7 - наличие 1-2 отклонений в семейном воспитании</a:t>
            </a:r>
          </a:p>
        </p:txBody>
      </p:sp>
    </p:spTree>
    <p:extLst>
      <p:ext uri="{BB962C8B-B14F-4D97-AF65-F5344CB8AC3E}">
        <p14:creationId xmlns:p14="http://schemas.microsoft.com/office/powerpoint/2010/main" val="2315283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1200FD00-6EE4-42DF-87F4-E1E0B710CF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9369116"/>
              </p:ext>
            </p:extLst>
          </p:nvPr>
        </p:nvGraphicFramePr>
        <p:xfrm>
          <a:off x="1749104" y="406866"/>
          <a:ext cx="9378892" cy="4521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5609D1B-0CB3-42CA-B6E0-28E1DE45FA1B}"/>
              </a:ext>
            </a:extLst>
          </p:cNvPr>
          <p:cNvSpPr txBox="1"/>
          <p:nvPr/>
        </p:nvSpPr>
        <p:spPr>
          <a:xfrm>
            <a:off x="1421933" y="4664279"/>
            <a:ext cx="100332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Рис.11 Результаты опросника для родителей «Анализ семейных отношений» (АВС) по шкалам, характеризующим психологические причины нарушений процесса воспитания</a:t>
            </a:r>
          </a:p>
          <a:p>
            <a:pPr algn="ctr"/>
            <a:endParaRPr lang="ru-RU" sz="1400" dirty="0"/>
          </a:p>
          <a:p>
            <a:pPr algn="ctr"/>
            <a:r>
              <a:rPr lang="ru-RU" sz="1400" dirty="0"/>
              <a:t>Обозначения: 1 - воспитательная неуверенность родителя (шкала ВН); 2 - неразвитость родительских чувств (шкала НРЧ); 3 - проекция на ребенка собственных </a:t>
            </a:r>
            <a:r>
              <a:rPr lang="ru-RU" sz="1400" dirty="0" err="1"/>
              <a:t>нежелаемых</a:t>
            </a:r>
            <a:r>
              <a:rPr lang="ru-RU" sz="1400" dirty="0"/>
              <a:t> качеств  (шкала ПНК); 4 - предпочтение женских качеств (шкала ПЖК).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5758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7DD960-6211-4B86-8C84-BD6F94CDF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9046" y="417353"/>
            <a:ext cx="10029038" cy="76549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cs typeface="Times New Roman" panose="02020603050405020304" pitchFamily="18" charset="0"/>
              </a:rPr>
              <a:t>Особенности межличностных отношений в семьях, воспитывающих детей с детским церебральным параличом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87242F-5490-4AFF-8CB8-2485B7244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626" y="1702966"/>
            <a:ext cx="10377181" cy="4521665"/>
          </a:xfrm>
        </p:spPr>
        <p:txBody>
          <a:bodyPr>
            <a:normAutofit lnSpcReduction="10000"/>
          </a:bodyPr>
          <a:lstStyle/>
          <a:p>
            <a:pPr marR="48895" lvl="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Н</a:t>
            </a: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изкий и средний уровни доверительности общения в семье и взаимопонимания между супругами (45-70%)</a:t>
            </a:r>
          </a:p>
          <a:p>
            <a:pPr marR="48895" lvl="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Н</a:t>
            </a: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изкий уровень позитивного отношения к окружающим (50% испытуемых считают, что большинство людей заняты собой и равнодушны к проблемам окружающих)</a:t>
            </a:r>
          </a:p>
          <a:p>
            <a:pPr marR="48895" lvl="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Д</a:t>
            </a: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ля 45% респондентов дети являются смыслом жизни</a:t>
            </a:r>
          </a:p>
          <a:p>
            <a:pPr marR="48895" lvl="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spc="-5" dirty="0">
                <a:solidFill>
                  <a:srgbClr val="000000"/>
                </a:solidFill>
                <a:ea typeface="Times New Roman" panose="02020603050405020304" pitchFamily="18" charset="0"/>
              </a:rPr>
              <a:t>М</a:t>
            </a:r>
            <a:r>
              <a:rPr lang="ru-RU" spc="-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атери в исследуемых нами семьях, ощущают себя зависимыми от семьи, их интересы ограничены </a:t>
            </a: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рамками семьи, высокий уровень ощущения несамостоятельности, «самопожертвования в роли матери» (средний уровень характерен для 85% испытуемых, высокий уровень – для 15%);</a:t>
            </a:r>
          </a:p>
          <a:p>
            <a:pPr marR="48895" lvl="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100% матерей имеют средний уровень «неудовлетворенности ролью хозяйки дома»</a:t>
            </a:r>
          </a:p>
          <a:p>
            <a:pPr marR="48895" lvl="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М</a:t>
            </a: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ужья </a:t>
            </a:r>
            <a:r>
              <a:rPr lang="ru-RU" spc="-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в исследуемых нами семьях, как правило, не включены в дела семьи (средний уровень характерен для 80% испытуемых, высокий уровень – для 20%)</a:t>
            </a:r>
            <a:endParaRPr lang="ru-RU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0498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B123FA-B620-4AB8-B343-DD160A497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209" y="503340"/>
            <a:ext cx="9978705" cy="109266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cs typeface="Times New Roman" panose="02020603050405020304" pitchFamily="18" charset="0"/>
              </a:rPr>
              <a:t>Особенности межличностных отношений в семьях, воспитывающих детей с детским церебральным параличом</a:t>
            </a:r>
            <a:endParaRPr lang="ru-RU" sz="24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F3F35D-9520-4B88-B856-9C0CABCB5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4209" y="1596006"/>
            <a:ext cx="10121317" cy="4504888"/>
          </a:xfrm>
        </p:spPr>
        <p:txBody>
          <a:bodyPr>
            <a:normAutofit fontScale="92500" lnSpcReduction="10000"/>
          </a:bodyPr>
          <a:lstStyle/>
          <a:p>
            <a:pPr marR="48895" lvl="0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Т</a:t>
            </a:r>
            <a:r>
              <a:rPr lang="ru-RU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олько для 20% испытуемых характерен оптимальный эмоциональный контакт между родителями и ребенком</a:t>
            </a:r>
          </a:p>
          <a:p>
            <a:pPr marR="48895" lvl="0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Н</a:t>
            </a:r>
            <a:r>
              <a:rPr lang="ru-RU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аличие негармоничного (</a:t>
            </a:r>
            <a:r>
              <a:rPr lang="ru-RU" sz="2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патологизирующего</a:t>
            </a:r>
            <a:r>
              <a:rPr lang="ru-RU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) семейного воспитания характерно для 30% испытуемых. Родители в данной категории демонстрируют следующие типы воспитания: потворствующая </a:t>
            </a:r>
            <a:r>
              <a:rPr lang="ru-RU" sz="2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гиперпротекция</a:t>
            </a:r>
            <a:r>
              <a:rPr lang="ru-RU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(5% испытуемых), доминирующая </a:t>
            </a:r>
            <a:r>
              <a:rPr lang="ru-RU" sz="2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гиперпротекция</a:t>
            </a:r>
            <a:r>
              <a:rPr lang="ru-RU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(10% испытуемых), п</a:t>
            </a:r>
            <a:r>
              <a:rPr lang="ru-RU" sz="2200" spc="-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овышенная моральная ответственность </a:t>
            </a:r>
            <a:r>
              <a:rPr lang="ru-RU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(5% испытуемых)</a:t>
            </a:r>
            <a:r>
              <a:rPr lang="ru-RU" sz="2200" spc="-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ru-RU" sz="2200" spc="2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эмоциональное отвержение </a:t>
            </a:r>
            <a:r>
              <a:rPr lang="ru-RU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(10% испытуемых)</a:t>
            </a:r>
          </a:p>
          <a:p>
            <a:pPr marR="48895" lvl="0" algn="just">
              <a:lnSpc>
                <a:spcPct val="120000"/>
              </a:lnSpc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Л</a:t>
            </a:r>
            <a:r>
              <a:rPr lang="ru-RU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ичностными проблемами родителей, служащими причиной нарушений в семейном воспитании являются: воспитательная неуверенность родителя (10% испытуемых), неразвитость родительских чувств (10% испытуемых), проекция на ребенка собственных нежелательных качеств (10% испытуемых), предпочтение женских качеств в ребенке (15% испытуемых)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8959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4A5CFE-A8D2-4569-BF2A-3292E1649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2753" y="375408"/>
            <a:ext cx="9850773" cy="882941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cs typeface="Times New Roman" panose="02020603050405020304" pitchFamily="18" charset="0"/>
              </a:rPr>
              <a:t>Рекомендации для специалистов социальных служб, работающих с семьями, воспитывающими ребенка с ДЦП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3AA78F-C3A2-4170-9F3C-128ECBC0D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406" y="1367406"/>
            <a:ext cx="10435904" cy="4655889"/>
          </a:xfrm>
        </p:spPr>
        <p:txBody>
          <a:bodyPr/>
          <a:lstStyle/>
          <a:p>
            <a:pPr algn="just"/>
            <a:r>
              <a:rPr lang="ru-RU" dirty="0"/>
              <a:t>Необходима ранняя диагностика и своевременная коррекционно-развивающая помощь как детям с ДЦП, так и их семьям</a:t>
            </a:r>
          </a:p>
          <a:p>
            <a:pPr algn="just"/>
            <a:r>
              <a:rPr lang="ru-RU" dirty="0"/>
              <a:t>До оказания психопрофилактической помощи, специалистами должен быть изучен социально-психологический климат семьи </a:t>
            </a:r>
          </a:p>
          <a:p>
            <a:pPr algn="just"/>
            <a:r>
              <a:rPr lang="ru-RU" dirty="0"/>
              <a:t>Начиная работу с семьей, необходимо изучить проблемы воспитания, которые возникают у всех членов семьи, живущих вместе с ребенком </a:t>
            </a:r>
          </a:p>
          <a:p>
            <a:pPr algn="just"/>
            <a:r>
              <a:rPr lang="ru-RU" dirty="0"/>
              <a:t>При коррекции межличностных отношений, необходимо учитывать разнообразие семейных стилей и стратегий</a:t>
            </a:r>
          </a:p>
          <a:p>
            <a:pPr algn="just"/>
            <a:r>
              <a:rPr lang="ru-RU" dirty="0"/>
              <a:t>Если ребенок способен принимать участие во встречах специалистов и родителей, необходимо сделать его еще одним партнером в общении </a:t>
            </a:r>
          </a:p>
          <a:p>
            <a:pPr algn="just"/>
            <a:r>
              <a:rPr lang="ru-RU" dirty="0"/>
              <a:t>Родителям необходимо разъяснить возможности коррекции и развития ребенка с ДЦП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3329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CAC8CA-039D-4517-BD48-351357FB0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295" y="467686"/>
            <a:ext cx="9932565" cy="97522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cs typeface="Times New Roman" panose="02020603050405020304" pitchFamily="18" charset="0"/>
              </a:rPr>
              <a:t>Рекомендации для специалистов социальных служб, работающих с семьями, воспитывающими ребенка с ДЦП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861608-9D87-4A08-98AE-2EFF5B5E7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526796"/>
            <a:ext cx="10070983" cy="486351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dirty="0"/>
              <a:t>Специалистам необходимо настроить родителей на развитие навыков самостоятельности ребенка в пределах его возможностей</a:t>
            </a:r>
          </a:p>
          <a:p>
            <a:pPr algn="just">
              <a:lnSpc>
                <a:spcPct val="100000"/>
              </a:lnSpc>
            </a:pPr>
            <a:r>
              <a:rPr lang="ru-RU" dirty="0"/>
              <a:t>Работая с родителями, необходимо сформировать у них уверенность в успехе</a:t>
            </a:r>
          </a:p>
          <a:p>
            <a:pPr algn="just">
              <a:lnSpc>
                <a:spcPct val="100000"/>
              </a:lnSpc>
            </a:pPr>
            <a:r>
              <a:rPr lang="ru-RU" dirty="0"/>
              <a:t>Необходимо разъяснить родителям важность занятий с ребенком, а также признание его успехов </a:t>
            </a:r>
          </a:p>
          <a:p>
            <a:pPr algn="just">
              <a:lnSpc>
                <a:spcPct val="100000"/>
              </a:lnSpc>
            </a:pPr>
            <a:r>
              <a:rPr lang="ru-RU" dirty="0"/>
              <a:t>Организовывать группы, в которые входят следующие специалисты: социальный работник, психолог, педагог, психотерапевт, для поддержки семей </a:t>
            </a:r>
          </a:p>
          <a:p>
            <a:pPr algn="just">
              <a:lnSpc>
                <a:spcPct val="100000"/>
              </a:lnSpc>
            </a:pPr>
            <a:r>
              <a:rPr lang="ru-RU" dirty="0"/>
              <a:t>Разъяснять родителям необходимость защищали свои права и права ребенка, быть вовлеченными в работу общественных организации, оказывающих влияние на развитие законодательства и порядка предоставления услуг, на принятие решений психолого-медико-педагогической комиссией</a:t>
            </a:r>
          </a:p>
          <a:p>
            <a:pPr algn="just">
              <a:lnSpc>
                <a:spcPct val="100000"/>
              </a:lnSpc>
            </a:pPr>
            <a:r>
              <a:rPr lang="ru-RU" dirty="0"/>
              <a:t>Помогать родителям организовать встречи друг с другом, клубы по интересам и мероприятия для детей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8782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B438E9-A02C-4A31-9059-029E54D1E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128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cs typeface="Times New Roman" panose="02020603050405020304" pitchFamily="18" charset="0"/>
              </a:rPr>
              <a:t>Гипотеза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56F3DC-911A-476F-AA16-26E49B97C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86498"/>
            <a:ext cx="10185400" cy="3509628"/>
          </a:xfrm>
        </p:spPr>
        <p:txBody>
          <a:bodyPr>
            <a:normAutofit/>
          </a:bodyPr>
          <a:lstStyle/>
          <a:p>
            <a:pPr marR="42545" indent="0" algn="just">
              <a:lnSpc>
                <a:spcPct val="100000"/>
              </a:lnSpc>
              <a:spcAft>
                <a:spcPts val="25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семьях, воспитывающих ребенка с ДЦП, наблюдаются следующие особенности супружеских и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родительско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-детских» отношений: </a:t>
            </a:r>
          </a:p>
          <a:p>
            <a:pPr marR="42545" lvl="0" algn="just">
              <a:lnSpc>
                <a:spcPct val="100000"/>
              </a:lnSpc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невысокий уровень доверительности общения в семье и взаимопонимания между супругами;</a:t>
            </a:r>
          </a:p>
          <a:p>
            <a:pPr marR="42545" lvl="0" algn="just">
              <a:lnSpc>
                <a:spcPct val="100000"/>
              </a:lnSpc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неудовлетворенность семейной ролью; </a:t>
            </a:r>
          </a:p>
          <a:p>
            <a:pPr marR="42545" lvl="0" algn="just">
              <a:lnSpc>
                <a:spcPct val="100000"/>
              </a:lnSpc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наличие негармоничного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патологизирующего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семейного воспитания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гиперпротекция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эмоциональное отвержение).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0253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06348C-8DA4-4C88-BE44-956F0761C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7254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Рекомендации для родителей, воспитывающих ребенка с ДЦП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C78EE9-E42C-4A94-A30D-7D2D5CF85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711" y="1510017"/>
            <a:ext cx="10154873" cy="4219664"/>
          </a:xfrm>
        </p:spPr>
        <p:txBody>
          <a:bodyPr>
            <a:normAutofit/>
          </a:bodyPr>
          <a:lstStyle/>
          <a:p>
            <a:endParaRPr lang="ru-RU" dirty="0"/>
          </a:p>
          <a:p>
            <a:pPr algn="just"/>
            <a:r>
              <a:rPr lang="ru-RU" dirty="0"/>
              <a:t>Помните, если ваш ребенок не такой, как все, это не значит, что он хуже других.</a:t>
            </a:r>
          </a:p>
          <a:p>
            <a:pPr algn="just"/>
            <a:r>
              <a:rPr lang="ru-RU" dirty="0"/>
              <a:t>Каждый ребёнок нуждается в любви и внимании. Это является залогом его развития.</a:t>
            </a:r>
          </a:p>
          <a:p>
            <a:pPr algn="just"/>
            <a:r>
              <a:rPr lang="ru-RU" dirty="0"/>
              <a:t>В любви и внимании нуждаются все члены семьи. Это залог их счастливого существования.</a:t>
            </a:r>
          </a:p>
          <a:p>
            <a:pPr algn="just"/>
            <a:r>
              <a:rPr lang="ru-RU" dirty="0"/>
              <a:t>В семье никто не должен ощущать себя жертвой. </a:t>
            </a:r>
          </a:p>
          <a:p>
            <a:pPr algn="just"/>
            <a:r>
              <a:rPr lang="ru-RU" dirty="0"/>
              <a:t>Решайте по возможности дела вместе с ребенком, не ограждайте его от обязанностей и проблем.</a:t>
            </a:r>
          </a:p>
          <a:p>
            <a:pPr algn="just"/>
            <a:r>
              <a:rPr lang="ru-RU" dirty="0"/>
              <a:t>Учите ребенка самостоятельности в действиях и принятии решений.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01340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CAC313-116B-4016-88C2-2B774CE1F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685800"/>
            <a:ext cx="9978705" cy="61449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Рекомендации для родителей, воспитывающих ребенка с ДЦП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F342BF-F8EF-4ED8-AC47-7AFF43AAF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0351" y="1543923"/>
            <a:ext cx="9601200" cy="3770153"/>
          </a:xfrm>
        </p:spPr>
        <p:txBody>
          <a:bodyPr/>
          <a:lstStyle/>
          <a:p>
            <a:endParaRPr lang="ru-RU" dirty="0"/>
          </a:p>
          <a:p>
            <a:pPr algn="just"/>
            <a:r>
              <a:rPr lang="ru-RU" dirty="0"/>
              <a:t>Не бойтесь отказать ребёнку в чём-либо, если считаете его требования чрезмерными</a:t>
            </a:r>
          </a:p>
          <a:p>
            <a:pPr algn="just"/>
            <a:r>
              <a:rPr lang="ru-RU" dirty="0"/>
              <a:t>Не ограничивайте ребёнка в общении со сверстниками. Это необходимо для его полноценного развития</a:t>
            </a:r>
          </a:p>
          <a:p>
            <a:pPr algn="just"/>
            <a:r>
              <a:rPr lang="ru-RU" dirty="0"/>
              <a:t>Не отказывайтесь от помощи специалистов, когда нуждаетесь в ней</a:t>
            </a:r>
          </a:p>
          <a:p>
            <a:pPr algn="just"/>
            <a:r>
              <a:rPr lang="ru-RU" dirty="0"/>
              <a:t>Думайте позитивно о своем ребенке и его возможностях</a:t>
            </a:r>
          </a:p>
          <a:p>
            <a:pPr algn="just"/>
            <a:r>
              <a:rPr lang="ru-RU" dirty="0"/>
              <a:t>Помните, что когда-нибудь ребёнок повзрослеет и ему придётся жить самостоятельно. Готовьте его к будущей жизни, говорите о ней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0279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9B25EB-C9EE-470C-BF18-4F7465BF7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844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Методы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ADB1CF-EAB6-4728-9DBA-D6EACA0BD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78000"/>
            <a:ext cx="10172700" cy="4622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М</a:t>
            </a: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етод беседы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О</a:t>
            </a: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просник «Общение в семье» (Ю.Е. Алешина, Л.Я. Гозман, Е.М. Дубовская)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О</a:t>
            </a: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просник «Измерение установок в семейной паре» (Ю.Е. Алешина),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Т</a:t>
            </a: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ест на уровень удовлетворенности браком (Ю.Е. Алешина, Л.Я. Гозман, Е.М. Дубовская)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Т</a:t>
            </a: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ест «</a:t>
            </a:r>
            <a:r>
              <a:rPr lang="ru-RU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Родительско</a:t>
            </a: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-детские отношения» (PARI)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О</a:t>
            </a: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просник для родителей «Анализ семейных взаимоотношений» (АСВ) (Э.Г. Эйдемиллер, В. </a:t>
            </a:r>
            <a:r>
              <a:rPr lang="ru-RU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Юстицкис</a:t>
            </a: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7969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6CE29A-11B3-4CE1-A51D-1E3DF7E40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7522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Экспериментальная база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8A8789-2C49-4D2C-822E-F7B6A3667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600" y="2279650"/>
            <a:ext cx="9601200" cy="229870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Исследование проводилось в 2018-2019 году среди родителей детей с ДЦП, посещающих детский сад компенсирующего вида № 21 г. Пензы. В качестве испытуемых выступили 20 семей (40 родителей в возрасте от 29 лет до 41 года)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8177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4B98F756-AD95-46C0-9D22-1ADAF4C253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7828648"/>
              </p:ext>
            </p:extLst>
          </p:nvPr>
        </p:nvGraphicFramePr>
        <p:xfrm>
          <a:off x="2575421" y="511727"/>
          <a:ext cx="7843706" cy="4311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CB32CD6-86E8-492A-9244-FCEC943AC0EA}"/>
              </a:ext>
            </a:extLst>
          </p:cNvPr>
          <p:cNvSpPr txBox="1"/>
          <p:nvPr/>
        </p:nvSpPr>
        <p:spPr>
          <a:xfrm>
            <a:off x="2382473" y="4728891"/>
            <a:ext cx="8456103" cy="143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48895" indent="353695" algn="ctr">
              <a:lnSpc>
                <a:spcPct val="161000"/>
              </a:lnSpc>
              <a:spcAft>
                <a:spcPts val="25"/>
              </a:spcAft>
              <a:tabLst>
                <a:tab pos="-630555" algn="l"/>
              </a:tabLst>
            </a:pPr>
            <a:r>
              <a:rPr lang="ru-RU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Рис.1. Показатели уровня доверительности общения и взаимопонимания между супругами. </a:t>
            </a:r>
          </a:p>
          <a:p>
            <a:pPr marR="48895" indent="353695" algn="ctr">
              <a:lnSpc>
                <a:spcPct val="161000"/>
              </a:lnSpc>
              <a:spcAft>
                <a:spcPts val="25"/>
              </a:spcAft>
              <a:tabLst>
                <a:tab pos="-630555" algn="l"/>
              </a:tabLst>
            </a:pPr>
            <a:endParaRPr lang="ru-RU" sz="14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R="48895" indent="353695" algn="just">
              <a:tabLst>
                <a:tab pos="-630555" algn="l"/>
              </a:tabLst>
            </a:pPr>
            <a:r>
              <a:rPr lang="ru-RU" sz="1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Обозначения: 1 – шкала «доверительность общения» (оценка, данная себе); 2 - шкала «доверительность общения» (оценка, данная партнеру); 3 – шкала «взаимопонимание между супругами» (оценка, данная себе); 4 - шкала «взаимопонимание между супругами» (оценка, данная партнеру).</a:t>
            </a:r>
            <a:endParaRPr lang="ru-RU" sz="14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538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3E05E92E-3BBF-4AA2-8779-C444216309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976387"/>
              </p:ext>
            </p:extLst>
          </p:nvPr>
        </p:nvGraphicFramePr>
        <p:xfrm>
          <a:off x="2776756" y="486561"/>
          <a:ext cx="7231310" cy="4630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5DB4167-AF76-467E-A5ED-5964FCFA56D7}"/>
              </a:ext>
            </a:extLst>
          </p:cNvPr>
          <p:cNvSpPr txBox="1"/>
          <p:nvPr/>
        </p:nvSpPr>
        <p:spPr>
          <a:xfrm>
            <a:off x="1946247" y="5042118"/>
            <a:ext cx="925305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48895" indent="180340" algn="ctr">
              <a:spcAft>
                <a:spcPts val="25"/>
              </a:spcAft>
            </a:pPr>
            <a:r>
              <a:rPr lang="ru-RU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Рис.2. Показатели уровня сходства во взглядах супругов, общих символов семьи, легкости общения между супругами и </a:t>
            </a:r>
            <a:r>
              <a:rPr lang="ru-RU" sz="1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психотерапевтичности</a:t>
            </a:r>
            <a:r>
              <a:rPr lang="ru-RU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общения</a:t>
            </a:r>
          </a:p>
          <a:p>
            <a:pPr marR="48895" indent="180340" algn="ctr">
              <a:spcAft>
                <a:spcPts val="25"/>
              </a:spcAft>
            </a:pPr>
            <a:r>
              <a:rPr lang="ru-RU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</a:p>
          <a:p>
            <a:pPr marR="48895" indent="180340" algn="ctr">
              <a:spcAft>
                <a:spcPts val="25"/>
              </a:spcAft>
            </a:pPr>
            <a:r>
              <a:rPr lang="ru-RU" sz="1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Обозначение: 1 – шкала «сходство во взглядах супругов»; 2 – шкала «общие символы семьи»; 3 – шкала «легкость общения между супругами»; 4 – шкала «</a:t>
            </a:r>
            <a:r>
              <a:rPr lang="ru-RU" sz="1400" i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психотерапевтичность</a:t>
            </a:r>
            <a:r>
              <a:rPr lang="ru-RU" sz="1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общения».</a:t>
            </a:r>
            <a:endParaRPr lang="ru-RU" sz="14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R="48895" indent="180340" algn="ctr">
              <a:spcAft>
                <a:spcPts val="25"/>
              </a:spcAft>
            </a:pPr>
            <a:endParaRPr lang="ru-RU" sz="14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R="48895" indent="180340" algn="ctr">
              <a:spcAft>
                <a:spcPts val="25"/>
              </a:spcAft>
            </a:pPr>
            <a:endParaRPr lang="ru-RU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277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970587F9-A70E-491B-A95C-6DEE08E5B0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8608952"/>
              </p:ext>
            </p:extLst>
          </p:nvPr>
        </p:nvGraphicFramePr>
        <p:xfrm>
          <a:off x="2676087" y="394283"/>
          <a:ext cx="7357145" cy="4613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EEAAC67-8D9D-42B8-9C5B-DCD303435FFB}"/>
              </a:ext>
            </a:extLst>
          </p:cNvPr>
          <p:cNvSpPr txBox="1"/>
          <p:nvPr/>
        </p:nvSpPr>
        <p:spPr>
          <a:xfrm>
            <a:off x="2055303" y="4915950"/>
            <a:ext cx="86826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Рис.3. Показатели уровня отношения к людям, альтернативы между чувством долга и удовольствием, отношения к детям, автономности супругов, отношения к разводу</a:t>
            </a:r>
          </a:p>
          <a:p>
            <a:pPr algn="ctr"/>
            <a:endParaRPr lang="ru-RU" sz="14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ru-RU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Обозначения: 1 – шкала «отношение к людям»; 2 – шкала «альтернатива между чувством долга и удовольствием»; 3 – шкала «отношение к детям»; 4 – шкала «автономность супругов»; 5 – шкала «отношение к разводу»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32284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B9B1E392-4617-4131-A540-F2D2A74624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8349789"/>
              </p:ext>
            </p:extLst>
          </p:nvPr>
        </p:nvGraphicFramePr>
        <p:xfrm>
          <a:off x="2080470" y="344500"/>
          <a:ext cx="8598715" cy="4839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9FDFCF1-D688-401E-B020-66498C9C81CB}"/>
              </a:ext>
            </a:extLst>
          </p:cNvPr>
          <p:cNvSpPr txBox="1"/>
          <p:nvPr/>
        </p:nvSpPr>
        <p:spPr>
          <a:xfrm>
            <a:off x="1375795" y="5050334"/>
            <a:ext cx="101059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Рис.4. Показатели уровня отношения к любви романтического типа, оценки значения сексуальной сферы в семейной жизни, отношения к «запретности секса», отношения к патриархальному или эгалитарному устройству семьи, отношения к деньгам</a:t>
            </a:r>
          </a:p>
          <a:p>
            <a:endParaRPr lang="ru-RU" sz="1400" dirty="0"/>
          </a:p>
          <a:p>
            <a:pPr algn="ctr"/>
            <a:r>
              <a:rPr lang="ru-RU" sz="1400" dirty="0"/>
              <a:t>Обозначения: 1 – шкала «отношение к любви романтического типа»; 2 – шкала «оценка значения сексуальной сферы в семейной жизни»; 3 – шкала «отношение к «запретности секса»; 4 – шкала «отношение к патриархальному или эгалитарному устройству семьи»; 5 – шкала «отношение к деньгам».</a:t>
            </a:r>
          </a:p>
        </p:txBody>
      </p:sp>
    </p:spTree>
    <p:extLst>
      <p:ext uri="{BB962C8B-B14F-4D97-AF65-F5344CB8AC3E}">
        <p14:creationId xmlns:p14="http://schemas.microsoft.com/office/powerpoint/2010/main" val="3818475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711550F6-DF01-4B61-9D65-E05FF3DB1E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7016769"/>
              </p:ext>
            </p:extLst>
          </p:nvPr>
        </p:nvGraphicFramePr>
        <p:xfrm>
          <a:off x="2130804" y="302004"/>
          <a:ext cx="8623882" cy="4941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3340279-5158-464C-B5A8-F3E55EB3167C}"/>
              </a:ext>
            </a:extLst>
          </p:cNvPr>
          <p:cNvSpPr txBox="1"/>
          <p:nvPr/>
        </p:nvSpPr>
        <p:spPr>
          <a:xfrm>
            <a:off x="1627464" y="5126224"/>
            <a:ext cx="99409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Рис.5. Результаты теста «</a:t>
            </a:r>
            <a:r>
              <a:rPr lang="ru-RU" sz="1400" dirty="0" err="1"/>
              <a:t>Родительско</a:t>
            </a:r>
            <a:r>
              <a:rPr lang="ru-RU" sz="1400" dirty="0"/>
              <a:t>-детские отношения» (PARI) по шкалам, характеризующим отношение к семейной роли</a:t>
            </a:r>
          </a:p>
          <a:p>
            <a:endParaRPr lang="ru-RU" sz="1400" dirty="0"/>
          </a:p>
          <a:p>
            <a:pPr algn="ctr"/>
            <a:r>
              <a:rPr lang="ru-RU" sz="1400" dirty="0"/>
              <a:t>Обозначения: 1 – шкала «зависимость от семьи»; 2 – шкала «ощущение самопожертвования в роли матери»; 3 – шкала «семейные конфликты»; 4 – шкала «чрезмерный авторитет родителей»; 5 – шкала «неудовлетворенность ролью хозяйки дома»; 6 – шкала «безучастность мужа»;  7 – шкала «доминирование матери»; 8 – шкала «несамостоятельность матери»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1948529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102</TotalTime>
  <Words>1834</Words>
  <Application>Microsoft Office PowerPoint</Application>
  <PresentationFormat>Широкоэкранный</PresentationFormat>
  <Paragraphs>200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Calibri</vt:lpstr>
      <vt:lpstr>Franklin Gothic Book</vt:lpstr>
      <vt:lpstr>Times New Roman</vt:lpstr>
      <vt:lpstr>Wingdings</vt:lpstr>
      <vt:lpstr>Уголки</vt:lpstr>
      <vt:lpstr>Особенности межличностных отношений в семьях, воспитывающих ребенка с детским церебральным параличом </vt:lpstr>
      <vt:lpstr>Гипотеза исследования</vt:lpstr>
      <vt:lpstr>Методы исследования</vt:lpstr>
      <vt:lpstr>Экспериментальная база исследования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Особенности межличностных отношений в семьях, воспитывающих детей с детским церебральным параличом</vt:lpstr>
      <vt:lpstr>Особенности межличностных отношений в семьях, воспитывающих детей с детским церебральным параличом</vt:lpstr>
      <vt:lpstr>Рекомендации для специалистов социальных служб, работающих с семьями, воспитывающими ребенка с ДЦП</vt:lpstr>
      <vt:lpstr>Рекомендации для специалистов социальных служб, работающих с семьями, воспитывающими ребенка с ДЦП</vt:lpstr>
      <vt:lpstr>Рекомендации для родителей, воспитывающих ребенка с ДЦП</vt:lpstr>
      <vt:lpstr>Рекомендации для родителей, воспитывающих ребенка с ДЦП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межличностных отношений в семьях, воспитывающих ребенка с детским церебральным параличом</dc:title>
  <dc:creator>Альбина Гильяно</dc:creator>
  <cp:lastModifiedBy>Олеся Леонова</cp:lastModifiedBy>
  <cp:revision>10</cp:revision>
  <dcterms:created xsi:type="dcterms:W3CDTF">2020-12-20T21:13:58Z</dcterms:created>
  <dcterms:modified xsi:type="dcterms:W3CDTF">2020-12-24T13:52:29Z</dcterms:modified>
</cp:coreProperties>
</file>