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8" r:id="rId2"/>
  </p:sldMasterIdLst>
  <p:notesMasterIdLst>
    <p:notesMasterId r:id="rId17"/>
  </p:notesMasterIdLst>
  <p:sldIdLst>
    <p:sldId id="292" r:id="rId3"/>
    <p:sldId id="291" r:id="rId4"/>
    <p:sldId id="293" r:id="rId5"/>
    <p:sldId id="287" r:id="rId6"/>
    <p:sldId id="300" r:id="rId7"/>
    <p:sldId id="284" r:id="rId8"/>
    <p:sldId id="285" r:id="rId9"/>
    <p:sldId id="301" r:id="rId10"/>
    <p:sldId id="267" r:id="rId11"/>
    <p:sldId id="275" r:id="rId12"/>
    <p:sldId id="277" r:id="rId13"/>
    <p:sldId id="274" r:id="rId14"/>
    <p:sldId id="289" r:id="rId15"/>
    <p:sldId id="290" r:id="rId1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" initials="А" lastIdx="2" clrIdx="0"/>
  <p:cmAuthor id="1" name="Олеся Леонова" initials="ОЛ" lastIdx="1" clrIdx="1">
    <p:extLst>
      <p:ext uri="{19B8F6BF-5375-455C-9EA6-DF929625EA0E}">
        <p15:presenceInfo xmlns:p15="http://schemas.microsoft.com/office/powerpoint/2012/main" userId="459350ce3acdd28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BF5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E8EBF5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9"/>
  </p:normalViewPr>
  <p:slideViewPr>
    <p:cSldViewPr snapToGrid="0" snapToObjects="1">
      <p:cViewPr varScale="1">
        <p:scale>
          <a:sx n="63" d="100"/>
          <a:sy n="63" d="100"/>
        </p:scale>
        <p:origin x="13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6" descr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96" y="365125"/>
            <a:ext cx="2016002" cy="900002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02567" y="365125"/>
            <a:ext cx="6012783" cy="1325564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7B36F-3A52-4623-AEED-81136392E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D6D26-E7B5-4922-AD46-DD675D07C0F1}" type="datetime1">
              <a:rPr lang="en-US" altLang="ru-RU"/>
              <a:pPr>
                <a:defRPr/>
              </a:pPr>
              <a:t>10/14/2020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923A9-FFAA-404F-886C-1C5A96607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44958-177F-474F-88BE-AC2EE58E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EF856-D661-4EA2-A3B5-487274D4331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7894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FC9D06-8E4A-4F53-A9DA-B7E7BC523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B4313-E028-4265-B9BE-AA37DFE8977C}" type="datetime1">
              <a:rPr lang="en-US" altLang="ru-RU"/>
              <a:pPr>
                <a:defRPr/>
              </a:pPr>
              <a:t>10/14/2020</a:t>
            </a:fld>
            <a:endParaRPr lang="en-US" alt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CE02E9-5D3C-441C-B641-07884DB5A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9F4E6C-6FAC-4030-9A29-2DFF7A79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2495-D4CD-4594-9052-97DE056A2F5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55993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38CDFCB-A237-4618-B5F7-4F1BEE03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CB581-9EC9-4005-B20F-06B819485AC4}" type="datetime1">
              <a:rPr lang="en-US" altLang="ru-RU"/>
              <a:pPr>
                <a:defRPr/>
              </a:pPr>
              <a:t>10/14/2020</a:t>
            </a:fld>
            <a:endParaRPr lang="en-US" alt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57687D3-AFC9-461C-89F5-E903672D1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1C739D-895C-4CF6-AF62-A8857308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7CA01-5AF7-431B-B376-1BFF574EADA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15970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016C10D-A9ED-47B0-9DC6-20BE7DD8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D467E-76B2-494B-B18E-9DB370F71629}" type="datetime1">
              <a:rPr lang="en-US" altLang="ru-RU"/>
              <a:pPr>
                <a:defRPr/>
              </a:pPr>
              <a:t>10/14/2020</a:t>
            </a:fld>
            <a:endParaRPr lang="en-US" alt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A56125F-2D3E-4D71-A04F-6F950C456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618C52-4DE7-45F1-851F-2B2F29B21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E69D1-DB1E-42BE-BC32-F158EB9704D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46269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F1006CA-AF21-4D08-980A-E248398FD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22AEC-D9CA-450E-9E96-AF0EB55A695E}" type="datetime1">
              <a:rPr lang="en-US" altLang="ru-RU"/>
              <a:pPr>
                <a:defRPr/>
              </a:pPr>
              <a:t>10/14/2020</a:t>
            </a:fld>
            <a:endParaRPr lang="en-US" alt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1AFF712-EEB2-4410-BB16-5B0A0735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0B17771-B14D-478A-A919-2C7328964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58E37-EBFF-4B11-B110-EE13784C328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74282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E60CF3-EEE2-4A69-ABDE-34131B391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CD093-B1C6-4842-87A0-10344380FAF8}" type="datetime1">
              <a:rPr lang="en-US" altLang="ru-RU"/>
              <a:pPr>
                <a:defRPr/>
              </a:pPr>
              <a:t>10/14/2020</a:t>
            </a:fld>
            <a:endParaRPr lang="en-US" alt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934025-9097-4863-9443-C4D11E73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69C713-B004-4223-9DFE-81793FF1B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3FDB5-3143-41D3-A54A-FA50E493E7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18125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CDFC32-8668-4131-BC7A-4B10EEF78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2D4F1-D1F2-4656-A690-1965EAAE9EB0}" type="datetime1">
              <a:rPr lang="en-US" altLang="ru-RU"/>
              <a:pPr>
                <a:defRPr/>
              </a:pPr>
              <a:t>10/14/2020</a:t>
            </a:fld>
            <a:endParaRPr lang="en-US" alt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3E8362-85EC-4598-968A-06900F40D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9A3418-3565-47EF-B5E3-06344B91F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DC93-8D2A-4977-9939-CCFFEE152F7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448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68F3A-8447-4888-BBEE-BC657474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2F8E4-3110-4A40-836E-6D545CC09D5B}" type="datetime1">
              <a:rPr lang="en-US" altLang="ru-RU"/>
              <a:pPr>
                <a:defRPr/>
              </a:pPr>
              <a:t>10/14/2020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AA09F-A03C-482D-9832-CE7033BCB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5A91D-1CC7-4DEF-A7D7-0332575B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34DEA-6347-429A-931B-EF8A23381A0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68189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03B46-461A-4E4C-A7B0-6CF96CD2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4066-0238-4D0A-A028-831589951D17}" type="datetime1">
              <a:rPr lang="en-US" altLang="ru-RU"/>
              <a:pPr>
                <a:defRPr/>
              </a:pPr>
              <a:t>10/14/2020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6BAA4-D9C6-478E-8E29-944CE1880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AC0EF-64AB-4728-B02F-663C8864A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C55A3-8B93-44CD-8E78-3E8F65A3311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1574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02567" y="365125"/>
            <a:ext cx="6012783" cy="132556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839F7-D3A6-42AB-9F68-70A2F5428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30694-6EEE-41CB-A49E-A10792F38308}" type="datetime1">
              <a:rPr lang="en-US" altLang="ru-RU"/>
              <a:pPr>
                <a:defRPr/>
              </a:pPr>
              <a:t>10/14/2020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0EC57-0105-40B9-B6C7-72982C2A4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07CB4-48F5-4705-A6FE-A07FC8AE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D5ACA-D96E-45F5-A14C-C9F4C4566B0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5080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0F448-F6B0-4005-981D-2D2C3A502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83455-04DF-4CA4-B959-9B6BAFF7E361}" type="datetime1">
              <a:rPr lang="en-US" altLang="ru-RU"/>
              <a:pPr>
                <a:defRPr/>
              </a:pPr>
              <a:t>10/14/2020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5D3F6-0163-4AF2-A6A0-FE1CC17C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4AC0E-3EB2-4581-A13D-6BB6519AC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FA196-C7C7-4738-B81A-896A03C5720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463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696" y="365125"/>
            <a:ext cx="2016002" cy="90000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258810" y="6401181"/>
            <a:ext cx="256541" cy="27546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</p:sldLayoutIdLst>
  <p:transition spd="med"/>
  <p:hf hd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206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206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206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206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206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206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206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206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206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4AE471D-F74C-42B8-828F-7270EECD1A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  <a:endParaRPr lang="en-US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C9EFD99-4B92-4314-8015-B1D2401E08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E0D09-FAFC-4A3D-A388-6210DB44F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0964D3-A307-4BDD-B17F-2E5ACBD094BF}" type="datetime1">
              <a:rPr lang="en-US" altLang="ru-RU"/>
              <a:pPr>
                <a:defRPr/>
              </a:pPr>
              <a:t>10/14/2020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EB840-CAA1-4C2A-8631-2CECC8E88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21CF1-A15A-4E95-920A-9E33457FE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93E7AFF-4A79-446F-9676-58188B1A2EC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6407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spsy.ru/learning-difficulties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fpor@rospsy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rospsy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psy.ru/contact/goryachaya_liniy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psy.ru/learning-difficultie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gppu.ru/about/publications/deviant_behaviour" TargetMode="External"/><Relationship Id="rId4" Type="http://schemas.openxmlformats.org/officeDocument/2006/relationships/hyperlink" Target="http://pk.mgppu.ru/about-faculty/prepodavateli/10-kafedra-individualnoj-i-gruppovoj-psikhoterapii/159-zaretskij-viktor-kirillovich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syjournals.ru/devbehprevention2018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no.mgppu.ru/ru/node/180" TargetMode="External"/><Relationship Id="rId5" Type="http://schemas.openxmlformats.org/officeDocument/2006/relationships/hyperlink" Target="https://www.isras.ru/publ.html?id=3007&amp;printmode" TargetMode="External"/><Relationship Id="rId4" Type="http://schemas.openxmlformats.org/officeDocument/2006/relationships/hyperlink" Target="https://perviydoc.ru/v22103/%D0%B4%D1%83%D0%B1%D1%80%D0%BE%D0%B2%D0%B8%D0%BD%D0%B0_%D0%B8.%D0%B2._%D0%BF%D1%81%D0%B8%D1%85%D0%B8%D1%87%D0%B5%D1%81%D0%BA%D0%BE%D0%B5_%D0%B7%D0%B4%D0%BE%D1%80%D0%BE%D0%B2%D1%8C%D0%B5_%D0%B4%D0%B5%D1%82%D0%B5%D0%B9_%D0%B8_%D0%BF%D0%BE%D0%B4%D1%80%D0%BE%D1%81%D1%82%D0%BA%D0%BE%D0%B2_%D0%B2_%D0%BA%D0%BE%D0%BD%D1%82%D0%B5%D0%BA%D1%81%D1%82%D0%B5_%D0%BF%D1%81%D0%B8%D1%85%D0%BE%D0%BB%D0%BE%D0%B3%D0%B8%D1%87%D0%B5%D1%81%D0%BA%D0%BE%D0%B9_%D1%81%D0%BB%D1%83%D0%B6%D0%B1%D1%8B_%D1%80%D1%83%D0%BA%D0%BE%D0%B2%D0%BE%D0%B4%D1%81%D1%82%D0%B2%D0%BE_%D0%BF%D1%80%D0%B0%D0%BA%D1%82%D0%B8%D1%87%D0%B5%D1%81%D0%BA%D0%BE%D0%B3%D0%BE_%D0%BF%D1%81%D0%B8%D1%85%D0%BE%D0%BB%D0%BE%D0%B3%D0%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psy.ru/K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2">
            <a:extLst>
              <a:ext uri="{FF2B5EF4-FFF2-40B4-BE49-F238E27FC236}">
                <a16:creationId xmlns:a16="http://schemas.microsoft.com/office/drawing/2014/main" id="{9971667F-8912-4D50-9DDC-A453875FE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242888"/>
            <a:ext cx="8688387" cy="166507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rPr>
              <a:t>МИНИСТЕРСТВО ПРОСВЕЩЕНИЯ РОССИЙСКОЙ ФЕДЕРАЦИИ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nstantia" panose="02030602050306030303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rPr>
              <a:t>МОСКОВСКИЙ ГОСУДАРСТВЕННЫЙ ПСИХОЛОГО-ПЕДАГОГИЧЕСКИЙ УНИВЕРСИТЕТ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nstantia" panose="02030602050306030303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rPr>
              <a:t> ФЕДЕРАЛЬНЫЙ ИНСТИТУТ ОЦЕНКИ КАЧЕСТВА ОБРАЗОВАНИЯ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100" b="1" kern="1200" dirty="0">
              <a:solidFill>
                <a:srgbClr val="1F497D">
                  <a:lumMod val="75000"/>
                </a:srgbClr>
              </a:solidFill>
              <a:latin typeface="Constantia" panose="02030602050306030303" pitchFamily="18" charset="0"/>
              <a:cs typeface="+mn-cs"/>
            </a:endParaRPr>
          </a:p>
          <a:p>
            <a:pPr algn="ctr" eaLnBrk="0" fontAlgn="base">
              <a:spcAft>
                <a:spcPct val="0"/>
              </a:spcAft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rPr>
              <a:t>ФЕДЕРАЦИЯ ПСИХОЛОГОВ ОБРАЗОВАНИЯ РОССИИ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nstantia" panose="02030602050306030303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7" name="AutoShape 8">
            <a:extLst>
              <a:ext uri="{FF2B5EF4-FFF2-40B4-BE49-F238E27FC236}">
                <a16:creationId xmlns:a16="http://schemas.microsoft.com/office/drawing/2014/main" id="{FE38CECC-C5BA-4552-A326-B0B7934938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03EFEFDB-DBCB-4202-AE24-3D7BB9225FA2}"/>
              </a:ext>
            </a:extLst>
          </p:cNvPr>
          <p:cNvSpPr txBox="1">
            <a:spLocks/>
          </p:cNvSpPr>
          <p:nvPr/>
        </p:nvSpPr>
        <p:spPr>
          <a:xfrm>
            <a:off x="286602" y="1804595"/>
            <a:ext cx="8379725" cy="282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206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6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6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6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6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6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6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6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6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«Роль психолого-педагогического сопровождения</a:t>
            </a: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</a:b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в повышении эффективности работы образовательных организаций»</a:t>
            </a:r>
          </a:p>
        </p:txBody>
      </p:sp>
      <p:sp>
        <p:nvSpPr>
          <p:cNvPr id="2" name="Прямоугольник 7">
            <a:extLst>
              <a:ext uri="{FF2B5EF4-FFF2-40B4-BE49-F238E27FC236}">
                <a16:creationId xmlns:a16="http://schemas.microsoft.com/office/drawing/2014/main" id="{4DA38689-46BD-4337-8E00-B4583CFE1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803392"/>
            <a:ext cx="457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октября 2020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95F7A-3D23-46D1-AE71-0AE56B8B7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297" y="22525"/>
            <a:ext cx="6527965" cy="1325564"/>
          </a:xfrm>
        </p:spPr>
        <p:txBody>
          <a:bodyPr/>
          <a:lstStyle/>
          <a:p>
            <a:r>
              <a:rPr lang="ru-RU" dirty="0"/>
              <a:t>Демонстрация реестра профилактических психолого-педагогических программ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15CCF0-0160-4B53-BB05-D380217B0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FB2671-5A14-4502-9C0D-BAB5116E076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10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8F6E41-FA70-4336-8893-DBC9AC0C2712}"/>
              </a:ext>
            </a:extLst>
          </p:cNvPr>
          <p:cNvPicPr/>
          <p:nvPr/>
        </p:nvPicPr>
        <p:blipFill rotWithShape="1">
          <a:blip r:embed="rId2"/>
          <a:srcRect l="8861" t="9648" r="29782" b="5493"/>
          <a:stretch/>
        </p:blipFill>
        <p:spPr bwMode="auto">
          <a:xfrm>
            <a:off x="241738" y="1091821"/>
            <a:ext cx="8660524" cy="5689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300665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C132A56-5EE4-4423-854F-508612654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18897"/>
            <a:ext cx="8031874" cy="4758066"/>
          </a:xfrm>
        </p:spPr>
        <p:txBody>
          <a:bodyPr>
            <a:normAutofit/>
          </a:bodyPr>
          <a:lstStyle/>
          <a:p>
            <a:r>
              <a:rPr lang="ru-RU" dirty="0"/>
              <a:t>Цифровая платформа психолого- педагогических программ работы с трудностями в обучении у обучающихся, имеющих соответствующие риски неблагоприятных социальных условий / Коллектив авторов – лауреатов Всероссийского конкурса лучших психолого-педагогических программ и технологий в образовательной среде (2018 – 2019),  </a:t>
            </a:r>
            <a:r>
              <a:rPr lang="ru-RU" dirty="0" err="1"/>
              <a:t>ФГБОУ</a:t>
            </a:r>
            <a:r>
              <a:rPr lang="ru-RU" dirty="0"/>
              <a:t> ВО </a:t>
            </a:r>
            <a:r>
              <a:rPr lang="ru-RU" dirty="0" err="1"/>
              <a:t>МГППУ</a:t>
            </a:r>
            <a:r>
              <a:rPr lang="ru-RU" dirty="0"/>
              <a:t>, Общественная организация «Федерация психологов образования России».</a:t>
            </a:r>
          </a:p>
          <a:p>
            <a:r>
              <a:rPr lang="ru-RU" dirty="0"/>
              <a:t>Ссылка: </a:t>
            </a:r>
            <a:r>
              <a:rPr lang="ru-RU" dirty="0">
                <a:hlinkClick r:id="rId2"/>
              </a:rPr>
              <a:t>https://www.rospsy.ru/learning-difficulties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87B17-A3FD-4AB6-9204-E453201A44C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11</a:t>
            </a:fld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3CAEDB9-BBC5-4868-86FF-2DD743EA2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021" y="275843"/>
            <a:ext cx="6399695" cy="1325564"/>
          </a:xfrm>
        </p:spPr>
        <p:txBody>
          <a:bodyPr/>
          <a:lstStyle/>
          <a:p>
            <a:r>
              <a:rPr lang="ru-RU" dirty="0"/>
              <a:t>Библиографическое 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203291264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9B254-1BFC-4902-80DB-7FB6DD1C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567" y="256655"/>
            <a:ext cx="6522163" cy="1325564"/>
          </a:xfrm>
        </p:spPr>
        <p:txBody>
          <a:bodyPr>
            <a:normAutofit/>
          </a:bodyPr>
          <a:lstStyle/>
          <a:p>
            <a:r>
              <a:rPr lang="ru-RU" sz="2500" dirty="0"/>
              <a:t>Описание наиболее важных особенностей реализации лучших практик работы с детством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B28CE3-41CF-44EE-BEEF-057127D249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A78CD5-501F-4B74-8657-48D22E379A2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528E03-D6A6-45BC-9590-189376F9D3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38" t="11675" r="4493" b="12319"/>
          <a:stretch/>
        </p:blipFill>
        <p:spPr>
          <a:xfrm>
            <a:off x="405776" y="1540518"/>
            <a:ext cx="8513789" cy="513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4096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16F5D-EDE3-4A9C-AADE-C0B73C0C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045" y="618766"/>
            <a:ext cx="4694829" cy="6036056"/>
          </a:xfrm>
        </p:spPr>
        <p:txBody>
          <a:bodyPr>
            <a:normAutofit fontScale="90000"/>
          </a:bodyPr>
          <a:lstStyle/>
          <a:p>
            <a:pPr algn="just"/>
            <a:r>
              <a:rPr lang="ru-RU" b="0" dirty="0"/>
              <a:t>С учетом принципа доказательности социальных практик, а также материалов, отражающих региональный опыт адаптации и применения  профессиональных стандартов работников образования и социальной сферы, рассматриваются вопросы профессионального развития специалистов, обеспечения</a:t>
            </a:r>
            <a:br>
              <a:rPr lang="ru-RU" b="0" dirty="0"/>
            </a:br>
            <a:r>
              <a:rPr lang="ru-RU" b="0" dirty="0"/>
              <a:t>условий их успешной работы в командах и совершенствования оказываемой адресной помощи и индивидуальной поддержки социально уязвимым категориям детей.</a:t>
            </a:r>
            <a:br>
              <a:rPr lang="ru-RU" b="0" dirty="0"/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(Интернет ресурс:  https://psyjournals.ru/vestnik_psyobr/).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9B3C85-E897-47C5-9CEC-51BF1C61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43" t="16204" r="36567" b="12918"/>
          <a:stretch/>
        </p:blipFill>
        <p:spPr>
          <a:xfrm>
            <a:off x="150126" y="1177679"/>
            <a:ext cx="4039737" cy="551770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4645D1-411B-44C8-BC39-20387670044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69383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378CC-EC85-4330-9715-8273C5A26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56" y="2113720"/>
            <a:ext cx="8256895" cy="1325564"/>
          </a:xfrm>
        </p:spPr>
        <p:txBody>
          <a:bodyPr>
            <a:noAutofit/>
          </a:bodyPr>
          <a:lstStyle/>
          <a:p>
            <a:r>
              <a:rPr lang="ru-RU" sz="4800" dirty="0"/>
              <a:t>СПАСИБО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5B20A6-558B-4838-BCC4-9E7873821F8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F808BA-66F5-42D3-B8DF-2A617B4F36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57" y="413364"/>
            <a:ext cx="1471760" cy="1024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3E6969-4592-4420-9DA3-1622A1036A52}"/>
              </a:ext>
            </a:extLst>
          </p:cNvPr>
          <p:cNvSpPr txBox="1"/>
          <p:nvPr/>
        </p:nvSpPr>
        <p:spPr>
          <a:xfrm>
            <a:off x="2514600" y="4366234"/>
            <a:ext cx="460513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fpor@rospsy.ru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https://www.rospsy.ru/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418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6370C-82E1-4432-A209-E8C3613B7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598" y="317830"/>
            <a:ext cx="6796584" cy="1325564"/>
          </a:xfrm>
        </p:spPr>
        <p:txBody>
          <a:bodyPr>
            <a:noAutofit/>
          </a:bodyPr>
          <a:lstStyle/>
          <a:p>
            <a:r>
              <a:rPr lang="ru-RU" sz="2300" dirty="0"/>
              <a:t>Психолого-педагогическое сопровождение образовательного процесса:</a:t>
            </a:r>
            <a:br>
              <a:rPr lang="ru-RU" sz="2300" dirty="0"/>
            </a:br>
            <a:r>
              <a:rPr lang="ru-RU" sz="2300" i="1" dirty="0"/>
              <a:t>задачи профилактики и коррекции трудностей в обучении у обучающихся</a:t>
            </a:r>
            <a:br>
              <a:rPr lang="ru-RU" sz="2300" b="1" i="1" dirty="0"/>
            </a:br>
            <a:endParaRPr lang="ru-RU" sz="23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503EF4-E469-4EF6-A186-F7FD89A92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218" y="1764741"/>
            <a:ext cx="8679122" cy="532061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300" b="1" i="1" dirty="0"/>
              <a:t>Группы проблем и рисков современного детства, выделенные по итогам реализации </a:t>
            </a:r>
            <a:r>
              <a:rPr lang="ru-RU" sz="2300" b="1" i="1" dirty="0" err="1"/>
              <a:t>Нац.стратегии</a:t>
            </a:r>
            <a:r>
              <a:rPr lang="ru-RU" sz="2300" b="1" i="1" dirty="0"/>
              <a:t> действий в интересах детей (2011 – 2017)*: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300" b="1" u="sng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Первую группу проблем </a:t>
            </a:r>
            <a:r>
              <a:rPr lang="ru-RU" altLang="ru-RU" sz="2300" dirty="0">
                <a:ea typeface="ＭＳ Ｐゴシック" panose="020B0600070205080204" pitchFamily="34" charset="-128"/>
              </a:rPr>
              <a:t>составляют собственно проблемы обучения, воспитания и развития детей в различные периоды школьного детства, проблемы организации учебной деятельности;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300" b="1" u="sng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Вторую группу проблем </a:t>
            </a:r>
            <a:r>
              <a:rPr lang="ru-RU" altLang="ru-RU" sz="2300" dirty="0">
                <a:ea typeface="ＭＳ Ｐゴシック" panose="020B0600070205080204" pitchFamily="34" charset="-128"/>
              </a:rPr>
              <a:t>образуют проблемы различных категорий детей – детей-инвалидов, детей-сирот, детей, оказавшихся в трудной жизненной ситуации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300" b="1" u="sng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Третья группа проблем </a:t>
            </a:r>
            <a:r>
              <a:rPr lang="ru-RU" altLang="ru-RU" sz="2300" dirty="0">
                <a:ea typeface="ＭＳ Ｐゴシック" panose="020B0600070205080204" pitchFamily="34" charset="-128"/>
              </a:rPr>
              <a:t>обусловлена вызовами и рисками социальной среды, что нередко приводит к отклоняющимся формам поведения детей.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i="1" dirty="0"/>
              <a:t>* </a:t>
            </a:r>
            <a:r>
              <a:rPr lang="ru-RU" sz="2000" i="1" dirty="0"/>
              <a:t>Рубцов </a:t>
            </a:r>
            <a:r>
              <a:rPr lang="ru-RU" sz="2000" i="1" dirty="0" err="1"/>
              <a:t>В.В</a:t>
            </a:r>
            <a:r>
              <a:rPr lang="ru-RU" sz="2000" i="1" dirty="0"/>
              <a:t>. Психология образования в интересах детей [Электронный ресурс] // Вестник практической психологии образования. 2017. Том 14. № 2. С. 14–23. URL: https://psyjournals.ru/vestnik_psyobr/2017/n2/Rubtsov.shtml (дата обращения: 08.10.2020)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F7A5C6-728F-43C9-BFEC-889E8D5CAE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2188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0128A-2B21-4676-9D50-3E50418E7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047" y="354330"/>
            <a:ext cx="6012783" cy="658333"/>
          </a:xfrm>
        </p:spPr>
        <p:txBody>
          <a:bodyPr/>
          <a:lstStyle/>
          <a:p>
            <a:r>
              <a:rPr lang="ru-RU" dirty="0"/>
              <a:t>Программа вебинара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4F7F9A-C0D2-421F-BD71-AEBC7E56C5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1BDD08C-CBA7-45B0-87E5-18EDFD0A8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172878"/>
              </p:ext>
            </p:extLst>
          </p:nvPr>
        </p:nvGraphicFramePr>
        <p:xfrm>
          <a:off x="278296" y="1200311"/>
          <a:ext cx="8693426" cy="56370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8608">
                  <a:extLst>
                    <a:ext uri="{9D8B030D-6E8A-4147-A177-3AD203B41FA5}">
                      <a16:colId xmlns:a16="http://schemas.microsoft.com/office/drawing/2014/main" val="4224356472"/>
                    </a:ext>
                  </a:extLst>
                </a:gridCol>
                <a:gridCol w="4874818">
                  <a:extLst>
                    <a:ext uri="{9D8B030D-6E8A-4147-A177-3AD203B41FA5}">
                      <a16:colId xmlns:a16="http://schemas.microsoft.com/office/drawing/2014/main" val="892683222"/>
                    </a:ext>
                  </a:extLst>
                </a:gridCol>
              </a:tblGrid>
              <a:tr h="8898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Риски девиантного поведения и трудности в обучении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Чиркина Римма Вячеславовна,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зав.кафедрой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«Юридическая психология и право» факультета «Юридическая психология»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МГППУ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8219787"/>
                  </a:ext>
                </a:extLst>
              </a:tr>
              <a:tr h="11945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Психолого-педагогическое сопровождение интеграции детей-мигрантов в школе как профилактика низких образовательных результатов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Хухлаев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Олег Евгеньевич,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зав.кафедрой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этнопсихологии и проблем поликультурного образования факультета «Социальная психология»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МГППУ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437514"/>
                  </a:ext>
                </a:extLst>
              </a:tr>
              <a:tr h="11945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Трудности обучения детей-сирот, воспитывающихся в институциональных условиях и замещающих семьях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 Галина Владимировна, профессор кафедры «Возрастная психология имени профессора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Л.Ф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Обуховой» факультета «Психология образования»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МГППУ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7467018"/>
                  </a:ext>
                </a:extLst>
              </a:tr>
              <a:tr h="11945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и коррекция трудностей в обучении в работе с обучающимися с ограниченными возможностями здоровья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Тишина Людмила Александровна,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зав.кафедрой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специального (дефектологического) образования факультета «Клиническая и специальная психология»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МГППУ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0126875"/>
                  </a:ext>
                </a:extLst>
              </a:tr>
              <a:tr h="10061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 рекомендаций участников вебинара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Леонова Олеся Игоревна, ведущий аналитик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МГППУ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исполнительный директор Федерации психологов образования России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2698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34200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6370C-82E1-4432-A209-E8C3613B7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9" y="2156347"/>
            <a:ext cx="8352002" cy="409432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/>
              <a:t>Работа с трудностями детей,  их родителей и педагогов: </a:t>
            </a:r>
            <a:r>
              <a:rPr lang="ru-RU" sz="3100" i="1" dirty="0"/>
              <a:t>требования к экспертно-методической поддержке специалистов</a:t>
            </a:r>
            <a:br>
              <a:rPr lang="ru-RU" sz="3100" i="1" dirty="0"/>
            </a:br>
            <a:r>
              <a:rPr lang="ru-RU" sz="3600" b="0" dirty="0"/>
              <a:t>Опора на работающие модели взаимодействия участников образовательных отношений  в решении задач </a:t>
            </a:r>
            <a:br>
              <a:rPr lang="ru-RU" sz="3600" i="1" dirty="0"/>
            </a:br>
            <a:r>
              <a:rPr lang="ru-RU" sz="3600" b="0" dirty="0"/>
              <a:t>профилактики и коррекции трудностей в обучении у обучающихся, имеющих соответствующие риски неблагоприятных социальных условий, направленные на повышение качества общего образования.</a:t>
            </a:r>
            <a:br>
              <a:rPr lang="ru-RU" sz="3200" b="0" dirty="0"/>
            </a:br>
            <a:endParaRPr lang="ru-RU" sz="2800" b="0" i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F7A5C6-728F-43C9-BFEC-889E8D5CAE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4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82FB6F-4C92-40D7-B039-0F459C08DE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03" y="181352"/>
            <a:ext cx="1471760" cy="102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146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85886-75CB-492A-900E-9E5B45E5D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896" y="768348"/>
            <a:ext cx="6732104" cy="1236676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Дистанционная профессиональная психолого-педагогическая консультацию специалистов системы образования на сайте Общероссийской общественной организации «Федерация психологов образования России»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0D269F-75F1-4B85-A882-EE7C1D96C38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5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A38E-D81D-493B-8EF6-CA367C2EA4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9" t="5309" r="26812" b="24043"/>
          <a:stretch/>
        </p:blipFill>
        <p:spPr>
          <a:xfrm>
            <a:off x="0" y="1627957"/>
            <a:ext cx="9264675" cy="51529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14F81E-F10B-4B32-8B49-03DB28BB0F86}"/>
              </a:ext>
            </a:extLst>
          </p:cNvPr>
          <p:cNvSpPr txBox="1"/>
          <p:nvPr/>
        </p:nvSpPr>
        <p:spPr>
          <a:xfrm>
            <a:off x="1379163" y="6216515"/>
            <a:ext cx="7007917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(Интернет ресурс:  </a:t>
            </a:r>
            <a:r>
              <a:rPr lang="ru-RU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https://www.rospsy.ru/contact/goryachaya_liniya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69038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E8FEF-469C-4F92-8422-9200CE67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54" y="1019334"/>
            <a:ext cx="8776326" cy="1024713"/>
          </a:xfrm>
        </p:spPr>
        <p:txBody>
          <a:bodyPr>
            <a:noAutofit/>
          </a:bodyPr>
          <a:lstStyle/>
          <a:p>
            <a:r>
              <a:rPr lang="ru-RU" sz="2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экспертно-методической поддержки педагогических работников:  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 </a:t>
            </a:r>
            <a:r>
              <a:rPr lang="ru-RU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ФИОКО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МГППУ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ФПО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CC3487-A278-424A-A825-38FE2EC5717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6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DF473B-5159-48BE-BEF5-7CA7F17F1A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30" y="181352"/>
            <a:ext cx="1471760" cy="1024713"/>
          </a:xfrm>
          <a:prstGeom prst="rect">
            <a:avLst/>
          </a:prstGeom>
        </p:spPr>
      </p:pic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A5D5AFC4-914F-4761-9A1C-701C65BDA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8100"/>
              </p:ext>
            </p:extLst>
          </p:nvPr>
        </p:nvGraphicFramePr>
        <p:xfrm>
          <a:off x="91917" y="1943146"/>
          <a:ext cx="8960163" cy="487391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960163">
                  <a:extLst>
                    <a:ext uri="{9D8B030D-6E8A-4147-A177-3AD203B41FA5}">
                      <a16:colId xmlns:a16="http://schemas.microsoft.com/office/drawing/2014/main" val="2659065976"/>
                    </a:ext>
                  </a:extLst>
                </a:gridCol>
              </a:tblGrid>
              <a:tr h="1966335">
                <a:tc>
                  <a:txBody>
                    <a:bodyPr/>
                    <a:lstStyle/>
                    <a:p>
                      <a:pPr algn="just"/>
                      <a:r>
                        <a:rPr lang="ru-RU" sz="20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Цифровая платформа психолого-педагогических программ работы с трудностями в обучении у обучающихся, имеющих соответствующие риски неблагоприятных социальных условий / коллектив авторов – лауреатов Всероссийского конкурса лучших психолого-педагогических программ и технологий в образовательной среде (2018–2019), </a:t>
                      </a:r>
                      <a:r>
                        <a:rPr lang="ru-RU" sz="20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ФГБОУ</a:t>
                      </a:r>
                      <a:r>
                        <a:rPr lang="ru-RU" sz="20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 ВО </a:t>
                      </a:r>
                      <a:r>
                        <a:rPr lang="ru-RU" sz="20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МГППУ</a:t>
                      </a:r>
                      <a:r>
                        <a:rPr lang="ru-RU" sz="20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, Общественная организация «Федерация психологов образования России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586910"/>
                  </a:ext>
                </a:extLst>
              </a:tr>
              <a:tr h="1158252">
                <a:tc>
                  <a:txBody>
                    <a:bodyPr/>
                    <a:lstStyle/>
                    <a:p>
                      <a:pPr algn="just"/>
                      <a:r>
                        <a:rPr lang="ru-RU" sz="20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4"/>
                        </a:rPr>
                        <a:t>Зарецкий В. Как учителю работать с неуспевающим учеником: Теория и практика рефлексивно-деятельностного подхода. М.: Чистые пруды, 2011. 32 с. (Библиотечка «Первого сентября», серия «Воспитание. Образование. Педагогика»; </a:t>
                      </a:r>
                      <a:r>
                        <a:rPr lang="ru-RU" sz="20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4"/>
                        </a:rPr>
                        <a:t>вып</a:t>
                      </a:r>
                      <a:r>
                        <a:rPr lang="ru-RU" sz="20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4"/>
                        </a:rPr>
                        <a:t>. 33).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317421"/>
                  </a:ext>
                </a:extLst>
              </a:tr>
              <a:tr h="1338231">
                <a:tc>
                  <a:txBody>
                    <a:bodyPr/>
                    <a:lstStyle/>
                    <a:p>
                      <a:pPr algn="just"/>
                      <a:r>
                        <a:rPr lang="ru-RU" sz="20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5"/>
                        </a:rPr>
                        <a:t>Методические материалы по признакам девиаций, действиям специалистов системы образования в ситуациях социальных рисков и профилактике девиантного поведения обучающихся. М.: </a:t>
                      </a:r>
                      <a:r>
                        <a:rPr lang="ru-RU" sz="20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5"/>
                        </a:rPr>
                        <a:t>МГППУ</a:t>
                      </a:r>
                      <a:r>
                        <a:rPr lang="ru-RU" sz="20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5"/>
                        </a:rPr>
                        <a:t>, 2018</a:t>
                      </a:r>
                      <a:r>
                        <a:rPr lang="ru-RU" sz="20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</a:rPr>
                        <a:t>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979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38741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E8FEF-469C-4F92-8422-9200CE67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54" y="1019334"/>
            <a:ext cx="8776326" cy="1024713"/>
          </a:xfrm>
        </p:spPr>
        <p:txBody>
          <a:bodyPr>
            <a:noAutofit/>
          </a:bodyPr>
          <a:lstStyle/>
          <a:p>
            <a:r>
              <a:rPr lang="ru-RU" sz="2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экспертно-методической поддержки педагогических работников:  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 </a:t>
            </a:r>
            <a:r>
              <a:rPr lang="ru-RU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ФИОКО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МГППУ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ФПО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CC3487-A278-424A-A825-38FE2EC5717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7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DF473B-5159-48BE-BEF5-7CA7F17F1A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30" y="181352"/>
            <a:ext cx="1471760" cy="1024713"/>
          </a:xfrm>
          <a:prstGeom prst="rect">
            <a:avLst/>
          </a:prstGeom>
        </p:spPr>
      </p:pic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A5D5AFC4-914F-4761-9A1C-701C65BDA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105885"/>
              </p:ext>
            </p:extLst>
          </p:nvPr>
        </p:nvGraphicFramePr>
        <p:xfrm>
          <a:off x="91917" y="1828800"/>
          <a:ext cx="8960163" cy="495860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960163">
                  <a:extLst>
                    <a:ext uri="{9D8B030D-6E8A-4147-A177-3AD203B41FA5}">
                      <a16:colId xmlns:a16="http://schemas.microsoft.com/office/drawing/2014/main" val="2659065976"/>
                    </a:ext>
                  </a:extLst>
                </a:gridCol>
              </a:tblGrid>
              <a:tr h="1603226">
                <a:tc>
                  <a:txBody>
                    <a:bodyPr/>
                    <a:lstStyle/>
                    <a:p>
                      <a:pPr algn="just"/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Организация просветительской работы с родителями по вопросам профилактики девиантного поведения. Методические рекомендации для руководителей образовательных организаций / сост.: Дворянчиков </a:t>
                      </a:r>
                      <a:r>
                        <a:rPr lang="ru-RU" sz="18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Н.В</a:t>
                      </a:r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., </a:t>
                      </a:r>
                      <a:r>
                        <a:rPr lang="ru-RU" sz="18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Делибалт</a:t>
                      </a:r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 </a:t>
                      </a:r>
                      <a:r>
                        <a:rPr lang="ru-RU" sz="18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В.В</a:t>
                      </a:r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., Казина </a:t>
                      </a:r>
                      <a:r>
                        <a:rPr lang="ru-RU" sz="18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А.О</a:t>
                      </a:r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., </a:t>
                      </a:r>
                      <a:r>
                        <a:rPr lang="ru-RU" sz="18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Лаврешкин</a:t>
                      </a:r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 </a:t>
                      </a:r>
                      <a:r>
                        <a:rPr lang="ru-RU" sz="18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Н.В</a:t>
                      </a:r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., </a:t>
                      </a:r>
                      <a:r>
                        <a:rPr lang="ru-RU" sz="18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Вихристюк</a:t>
                      </a:r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 </a:t>
                      </a:r>
                      <a:r>
                        <a:rPr lang="ru-RU" sz="18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О.В</a:t>
                      </a:r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., Гаязова </a:t>
                      </a:r>
                      <a:r>
                        <a:rPr lang="ru-RU" sz="18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Л.А</a:t>
                      </a:r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., Власова </a:t>
                      </a:r>
                      <a:r>
                        <a:rPr lang="ru-RU" sz="18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Н.В</a:t>
                      </a:r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., Богданович </a:t>
                      </a:r>
                      <a:r>
                        <a:rPr lang="ru-RU" sz="18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Н.В</a:t>
                      </a:r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., </a:t>
                      </a:r>
                      <a:r>
                        <a:rPr lang="ru-RU" sz="18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Чернушевич</a:t>
                      </a:r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 </a:t>
                      </a:r>
                      <a:r>
                        <a:rPr lang="ru-RU" sz="18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В.А</a:t>
                      </a:r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., Чиркина </a:t>
                      </a:r>
                      <a:r>
                        <a:rPr lang="ru-RU" sz="18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Р.В</a:t>
                      </a:r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., Банников </a:t>
                      </a:r>
                      <a:r>
                        <a:rPr lang="ru-RU" sz="18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Г.С</a:t>
                      </a:r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. М.: </a:t>
                      </a:r>
                      <a:r>
                        <a:rPr lang="ru-RU" sz="18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ФГБОУ</a:t>
                      </a:r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 ВО </a:t>
                      </a:r>
                      <a:r>
                        <a:rPr lang="ru-RU" sz="18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МГППУ</a:t>
                      </a:r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3"/>
                        </a:rPr>
                        <a:t>, 2018. 112 с.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586910"/>
                  </a:ext>
                </a:extLst>
              </a:tr>
              <a:tr h="843803">
                <a:tc>
                  <a:txBody>
                    <a:bodyPr/>
                    <a:lstStyle/>
                    <a:p>
                      <a:pPr algn="just"/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4"/>
                        </a:rPr>
                        <a:t>Психическое здоровье детей и подростков в контексте психологической службы.</a:t>
                      </a:r>
                    </a:p>
                    <a:p>
                      <a:pPr algn="just"/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4"/>
                        </a:rPr>
                        <a:t>4-е изд. / под ред. </a:t>
                      </a:r>
                      <a:r>
                        <a:rPr lang="ru-RU" sz="18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4"/>
                        </a:rPr>
                        <a:t>И.В</a:t>
                      </a:r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4"/>
                        </a:rPr>
                        <a:t>. Дубровиной. Екатеринбург: Деловая книга, 2000. 176 с.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317421"/>
                  </a:ext>
                </a:extLst>
              </a:tr>
              <a:tr h="843803">
                <a:tc>
                  <a:txBody>
                    <a:bodyPr/>
                    <a:lstStyle/>
                    <a:p>
                      <a:pPr algn="just"/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5"/>
                        </a:rPr>
                        <a:t>Технологии психологического сопровождения интеграции мигрантов в образовательной среде: Учебно-методическое пособие для педагогов-психологов / под ред. </a:t>
                      </a:r>
                      <a:r>
                        <a:rPr lang="ru-RU" sz="18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5"/>
                        </a:rPr>
                        <a:t>О.Е</a:t>
                      </a:r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5"/>
                        </a:rPr>
                        <a:t>. </a:t>
                      </a:r>
                      <a:r>
                        <a:rPr lang="ru-RU" sz="18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5"/>
                        </a:rPr>
                        <a:t>Хухлаева</a:t>
                      </a:r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5"/>
                        </a:rPr>
                        <a:t>, </a:t>
                      </a:r>
                      <a:r>
                        <a:rPr lang="ru-RU" sz="18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5"/>
                        </a:rPr>
                        <a:t>М.Ю</a:t>
                      </a:r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5"/>
                        </a:rPr>
                        <a:t>. Чибисовой. М.: </a:t>
                      </a:r>
                      <a:r>
                        <a:rPr lang="ru-RU" sz="18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5"/>
                        </a:rPr>
                        <a:t>МГППУ</a:t>
                      </a:r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5"/>
                        </a:rPr>
                        <a:t>, 2013. 273 с.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979745"/>
                  </a:ext>
                </a:extLst>
              </a:tr>
              <a:tr h="1350085">
                <a:tc>
                  <a:txBody>
                    <a:bodyPr/>
                    <a:lstStyle/>
                    <a:p>
                      <a:pPr algn="just"/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6"/>
                        </a:rPr>
                        <a:t>Российско-финская программа для начальной школы "Умелый класс: формирование социальных навыков как метод профилактики эмоциональных и поведенческих проблем у детей» разрабатывается на кафедре юридической психологии и права факультета юридической психологии </a:t>
                      </a:r>
                      <a:r>
                        <a:rPr lang="ru-RU" sz="18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6"/>
                        </a:rPr>
                        <a:t>МГППУ</a:t>
                      </a:r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6"/>
                        </a:rPr>
                        <a:t> с участием д-ра Бена Фурмана (</a:t>
                      </a:r>
                      <a:r>
                        <a:rPr lang="ru-RU" sz="18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6"/>
                        </a:rPr>
                        <a:t>Helsinki</a:t>
                      </a:r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6"/>
                        </a:rPr>
                        <a:t> </a:t>
                      </a:r>
                      <a:r>
                        <a:rPr lang="ru-RU" sz="18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6"/>
                        </a:rPr>
                        <a:t>Brief</a:t>
                      </a:r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6"/>
                        </a:rPr>
                        <a:t> </a:t>
                      </a:r>
                      <a:r>
                        <a:rPr lang="ru-RU" sz="18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6"/>
                        </a:rPr>
                        <a:t>Therapy</a:t>
                      </a:r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6"/>
                        </a:rPr>
                        <a:t> </a:t>
                      </a:r>
                      <a:r>
                        <a:rPr lang="ru-RU" sz="1800" b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6"/>
                        </a:rPr>
                        <a:t>Institute</a:t>
                      </a:r>
                      <a:r>
                        <a:rPr lang="ru-RU" sz="18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sym typeface="Times New Roman"/>
                          <a:hlinkClick r:id="rId6"/>
                        </a:rPr>
                        <a:t>, Финляндия).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841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42340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1A7C5A-53B4-43F8-BDBC-EED914FE0FC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48FE0BB-04F4-4FC8-8CA8-E0DF484E0B19}"/>
              </a:ext>
            </a:extLst>
          </p:cNvPr>
          <p:cNvSpPr txBox="1">
            <a:spLocks/>
          </p:cNvSpPr>
          <p:nvPr/>
        </p:nvSpPr>
        <p:spPr>
          <a:xfrm>
            <a:off x="2676940" y="150010"/>
            <a:ext cx="6149008" cy="1236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0206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6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6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6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6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6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6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6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206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hangingPunct="1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Всероссийский конкурс лучших психолого-педагогических программ и технологий в образовательной среде - 2020»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3E6D63-DCD8-45C9-B0C6-6F30F83D1B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" t="10293" r="26377" b="4847"/>
          <a:stretch/>
        </p:blipFill>
        <p:spPr>
          <a:xfrm>
            <a:off x="530086" y="1386686"/>
            <a:ext cx="7728723" cy="51425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E672A4-D2CC-4FBE-B434-F707C75C40DE}"/>
              </a:ext>
            </a:extLst>
          </p:cNvPr>
          <p:cNvSpPr txBox="1"/>
          <p:nvPr/>
        </p:nvSpPr>
        <p:spPr>
          <a:xfrm>
            <a:off x="885191" y="1598400"/>
            <a:ext cx="5972809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(Интернет ресурс:  </a:t>
            </a:r>
            <a:r>
              <a:rPr lang="ru-RU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https://www.rospsy.ru/KP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84689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EEC55-7313-9944-A65B-0CAFDE9D9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567" y="365125"/>
            <a:ext cx="6204111" cy="1325564"/>
          </a:xfrm>
        </p:spPr>
        <p:txBody>
          <a:bodyPr>
            <a:normAutofit/>
          </a:bodyPr>
          <a:lstStyle/>
          <a:p>
            <a:r>
              <a:rPr lang="ru-RU" sz="2500" dirty="0"/>
              <a:t>Цифровая платформа программ и технологий психолого-педагогической работы в системе образования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7222AD-274C-4044-B4DC-882F39666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2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400" dirty="0"/>
              <a:t>На данном ресурсе в открытом доступе размещены лучшие практики реализации психолого-педагогических программ и технологий в отдельных регионах страны. Представленные практики демонстрируют место и роль профилактической, коррекционно-развивающей, и просветительской работы педагогов-психологов, а также опыт развития междисциплинарного взаимодействия специалистов в процессе психолого-педагогического сопровождения образования.</a:t>
            </a:r>
            <a:endParaRPr lang="ru-RU" sz="2400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C446C3-DDF5-FE4B-80C7-E5D05625363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20053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2929</TotalTime>
  <Words>1033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Constantia</vt:lpstr>
      <vt:lpstr>Times New Roman</vt:lpstr>
      <vt:lpstr>Тема Office</vt:lpstr>
      <vt:lpstr>Office Theme</vt:lpstr>
      <vt:lpstr>Презентация PowerPoint</vt:lpstr>
      <vt:lpstr>Психолого-педагогическое сопровождение образовательного процесса: задачи профилактики и коррекции трудностей в обучении у обучающихся </vt:lpstr>
      <vt:lpstr>Программа вебинара</vt:lpstr>
      <vt:lpstr>Работа с трудностями детей,  их родителей и педагогов: требования к экспертно-методической поддержке специалистов Опора на работающие модели взаимодействия участников образовательных отношений  в решении задач  профилактики и коррекции трудностей в обучении у обучающихся, имеющих соответствующие риски неблагоприятных социальных условий, направленные на повышение качества общего образования. </vt:lpstr>
      <vt:lpstr>Дистанционная профессиональная психолого-педагогическая консультацию специалистов системы образования на сайте Общероссийской общественной организации «Федерация психологов образования России»</vt:lpstr>
      <vt:lpstr>Реализация экспертно-методической поддержки педагогических работников:  Интернет-ресурсы ФИОКО, МГППУ, ФПО России</vt:lpstr>
      <vt:lpstr>Реализация экспертно-методической поддержки педагогических работников:  Интернет-ресурсы ФИОКО, МГППУ, ФПО России</vt:lpstr>
      <vt:lpstr>Презентация PowerPoint</vt:lpstr>
      <vt:lpstr>Цифровая платформа программ и технологий психолого-педагогической работы в системе образования </vt:lpstr>
      <vt:lpstr>Демонстрация реестра профилактических психолого-педагогических программ</vt:lpstr>
      <vt:lpstr>Библиографическое описание</vt:lpstr>
      <vt:lpstr>Описание наиболее важных особенностей реализации лучших практик работы с детством</vt:lpstr>
      <vt:lpstr>С учетом принципа доказательности социальных практик, а также материалов, отражающих региональный опыт адаптации и применения  профессиональных стандартов работников образования и социальной сферы, рассматриваются вопросы профессионального развития специалистов, обеспечения условий их успешной работы в командах и совершенствования оказываемой адресной помощи и индивидуальной поддержки социально уязвимым категориям детей. (Интернет ресурс:  https://psyjournals.ru/vestnik_psyobr/).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«Разработка и апробация целевой модели системы профилактики и коррекции трудностей в обучении у обучающихся, имеющих соответствующие риски неблагоприятных социальных условий»</dc:title>
  <dc:creator>Олеся Леонова</dc:creator>
  <cp:lastModifiedBy>Олеся Леонова</cp:lastModifiedBy>
  <cp:revision>125</cp:revision>
  <dcterms:modified xsi:type="dcterms:W3CDTF">2020-10-15T08:40:39Z</dcterms:modified>
</cp:coreProperties>
</file>